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6" r:id="rId3"/>
    <p:sldId id="259" r:id="rId4"/>
    <p:sldId id="260" r:id="rId5"/>
    <p:sldId id="261" r:id="rId6"/>
    <p:sldId id="262" r:id="rId7"/>
    <p:sldId id="274" r:id="rId8"/>
    <p:sldId id="263" r:id="rId9"/>
    <p:sldId id="266" r:id="rId10"/>
    <p:sldId id="267" r:id="rId11"/>
    <p:sldId id="264" r:id="rId12"/>
    <p:sldId id="265" r:id="rId13"/>
    <p:sldId id="269" r:id="rId14"/>
    <p:sldId id="272" r:id="rId15"/>
    <p:sldId id="268" r:id="rId16"/>
    <p:sldId id="273" r:id="rId17"/>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757" autoAdjust="0"/>
    <p:restoredTop sz="94605" autoAdjust="0"/>
  </p:normalViewPr>
  <p:slideViewPr>
    <p:cSldViewPr>
      <p:cViewPr varScale="1">
        <p:scale>
          <a:sx n="64" d="100"/>
          <a:sy n="64" d="100"/>
        </p:scale>
        <p:origin x="-138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B0018A-9219-43EF-A4F7-B539B44D7BBA}" type="doc">
      <dgm:prSet loTypeId="urn:microsoft.com/office/officeart/2005/8/layout/target3" loCatId="list" qsTypeId="urn:microsoft.com/office/officeart/2005/8/quickstyle/simple1" qsCatId="simple" csTypeId="urn:microsoft.com/office/officeart/2005/8/colors/accent1_2" csCatId="accent1"/>
      <dgm:spPr/>
      <dgm:t>
        <a:bodyPr/>
        <a:lstStyle/>
        <a:p>
          <a:endParaRPr lang="it-IT"/>
        </a:p>
      </dgm:t>
    </dgm:pt>
    <dgm:pt modelId="{0E0A328A-EC2B-4859-9C6F-436E6CA670CE}">
      <dgm:prSet custT="1"/>
      <dgm:spPr/>
      <dgm:t>
        <a:bodyPr/>
        <a:lstStyle/>
        <a:p>
          <a:pPr rtl="0"/>
          <a:r>
            <a:rPr lang="it-IT" sz="1600" dirty="0" smtClean="0"/>
            <a:t>Elisabetta</a:t>
          </a:r>
          <a:r>
            <a:rPr lang="it-IT" sz="1600" b="1" dirty="0" smtClean="0"/>
            <a:t> </a:t>
          </a:r>
          <a:r>
            <a:rPr lang="it-IT" sz="2400" b="1" dirty="0" smtClean="0"/>
            <a:t>Catania</a:t>
          </a:r>
          <a:endParaRPr lang="it-IT" sz="2400" dirty="0"/>
        </a:p>
      </dgm:t>
    </dgm:pt>
    <dgm:pt modelId="{D6F98AD8-7487-41EB-8F53-620B9C4400B8}" type="parTrans" cxnId="{DF7537DA-E307-48C9-90ED-9C4A0DE3C2C9}">
      <dgm:prSet/>
      <dgm:spPr/>
      <dgm:t>
        <a:bodyPr/>
        <a:lstStyle/>
        <a:p>
          <a:endParaRPr lang="it-IT" sz="1800"/>
        </a:p>
      </dgm:t>
    </dgm:pt>
    <dgm:pt modelId="{69A6BDDB-E8F8-4F4A-8809-ADB800110852}" type="sibTrans" cxnId="{DF7537DA-E307-48C9-90ED-9C4A0DE3C2C9}">
      <dgm:prSet/>
      <dgm:spPr/>
      <dgm:t>
        <a:bodyPr/>
        <a:lstStyle/>
        <a:p>
          <a:endParaRPr lang="it-IT" sz="1800"/>
        </a:p>
      </dgm:t>
    </dgm:pt>
    <dgm:pt modelId="{E9A28B71-66D8-4C49-852A-6126094EAE59}">
      <dgm:prSet custT="1"/>
      <dgm:spPr/>
      <dgm:t>
        <a:bodyPr/>
        <a:lstStyle/>
        <a:p>
          <a:pPr rtl="0"/>
          <a:r>
            <a:rPr lang="it-IT" sz="1600" dirty="0" smtClean="0"/>
            <a:t>I.T.C</a:t>
          </a:r>
          <a:r>
            <a:rPr lang="it-IT" sz="1600" i="1" dirty="0" smtClean="0"/>
            <a:t> “L. Sturzo” </a:t>
          </a:r>
          <a:r>
            <a:rPr lang="it-IT" sz="1600" dirty="0" smtClean="0"/>
            <a:t>VBP</a:t>
          </a:r>
          <a:endParaRPr lang="it-IT" sz="1600" dirty="0"/>
        </a:p>
      </dgm:t>
    </dgm:pt>
    <dgm:pt modelId="{AF7A6F64-38FC-41BB-8A7A-96EA6F79DCF8}" type="parTrans" cxnId="{3EA88E39-578C-4122-B66A-FD48F5A88962}">
      <dgm:prSet/>
      <dgm:spPr/>
      <dgm:t>
        <a:bodyPr/>
        <a:lstStyle/>
        <a:p>
          <a:endParaRPr lang="it-IT" sz="1800"/>
        </a:p>
      </dgm:t>
    </dgm:pt>
    <dgm:pt modelId="{F81482F7-4E4B-4B57-A341-35642452A586}" type="sibTrans" cxnId="{3EA88E39-578C-4122-B66A-FD48F5A88962}">
      <dgm:prSet/>
      <dgm:spPr/>
      <dgm:t>
        <a:bodyPr/>
        <a:lstStyle/>
        <a:p>
          <a:endParaRPr lang="it-IT" sz="1800"/>
        </a:p>
      </dgm:t>
    </dgm:pt>
    <dgm:pt modelId="{6CF27949-A807-45A9-A4E7-ABD910BA9F71}">
      <dgm:prSet custT="1"/>
      <dgm:spPr/>
      <dgm:t>
        <a:bodyPr/>
        <a:lstStyle/>
        <a:p>
          <a:pPr rtl="0"/>
          <a:r>
            <a:rPr lang="it-IT" sz="1600" dirty="0" smtClean="0"/>
            <a:t>Anno scolastico </a:t>
          </a:r>
          <a:r>
            <a:rPr lang="it-IT" sz="2400" b="1" dirty="0" smtClean="0"/>
            <a:t>2007/2008</a:t>
          </a:r>
          <a:endParaRPr lang="it-IT" sz="2400" dirty="0"/>
        </a:p>
      </dgm:t>
    </dgm:pt>
    <dgm:pt modelId="{A563D050-FE81-46CD-94D6-83F2C4533861}" type="parTrans" cxnId="{C9E591D2-86F3-4B5E-8A98-6A6C10450C25}">
      <dgm:prSet/>
      <dgm:spPr/>
      <dgm:t>
        <a:bodyPr/>
        <a:lstStyle/>
        <a:p>
          <a:endParaRPr lang="it-IT" sz="1800"/>
        </a:p>
      </dgm:t>
    </dgm:pt>
    <dgm:pt modelId="{AFE3653F-2B5D-495B-91D4-C415874A3D7F}" type="sibTrans" cxnId="{C9E591D2-86F3-4B5E-8A98-6A6C10450C25}">
      <dgm:prSet/>
      <dgm:spPr/>
      <dgm:t>
        <a:bodyPr/>
        <a:lstStyle/>
        <a:p>
          <a:endParaRPr lang="it-IT" sz="1800"/>
        </a:p>
      </dgm:t>
    </dgm:pt>
    <dgm:pt modelId="{DC8EB38A-90A6-414C-850B-682D38AE1386}" type="pres">
      <dgm:prSet presAssocID="{81B0018A-9219-43EF-A4F7-B539B44D7BBA}" presName="Name0" presStyleCnt="0">
        <dgm:presLayoutVars>
          <dgm:chMax val="7"/>
          <dgm:dir/>
          <dgm:animLvl val="lvl"/>
          <dgm:resizeHandles val="exact"/>
        </dgm:presLayoutVars>
      </dgm:prSet>
      <dgm:spPr/>
      <dgm:t>
        <a:bodyPr/>
        <a:lstStyle/>
        <a:p>
          <a:endParaRPr lang="it-IT"/>
        </a:p>
      </dgm:t>
    </dgm:pt>
    <dgm:pt modelId="{E41004D0-B6B2-4FDE-83D6-73F4D7A4C377}" type="pres">
      <dgm:prSet presAssocID="{0E0A328A-EC2B-4859-9C6F-436E6CA670CE}" presName="circle1" presStyleLbl="node1" presStyleIdx="0" presStyleCnt="3"/>
      <dgm:spPr/>
    </dgm:pt>
    <dgm:pt modelId="{8EA0B1CB-EC8C-4403-A803-1CFC6D0A9D8B}" type="pres">
      <dgm:prSet presAssocID="{0E0A328A-EC2B-4859-9C6F-436E6CA670CE}" presName="space" presStyleCnt="0"/>
      <dgm:spPr/>
    </dgm:pt>
    <dgm:pt modelId="{0637B218-5099-414F-8A53-8D0F0AA7DE9C}" type="pres">
      <dgm:prSet presAssocID="{0E0A328A-EC2B-4859-9C6F-436E6CA670CE}" presName="rect1" presStyleLbl="alignAcc1" presStyleIdx="0" presStyleCnt="3"/>
      <dgm:spPr/>
      <dgm:t>
        <a:bodyPr/>
        <a:lstStyle/>
        <a:p>
          <a:endParaRPr lang="it-IT"/>
        </a:p>
      </dgm:t>
    </dgm:pt>
    <dgm:pt modelId="{DC3445CA-98F6-4D31-9E0E-2D425CDBA63A}" type="pres">
      <dgm:prSet presAssocID="{E9A28B71-66D8-4C49-852A-6126094EAE59}" presName="vertSpace2" presStyleLbl="node1" presStyleIdx="0" presStyleCnt="3"/>
      <dgm:spPr/>
    </dgm:pt>
    <dgm:pt modelId="{4348D0B7-6F29-4BB1-A786-7839A6977613}" type="pres">
      <dgm:prSet presAssocID="{E9A28B71-66D8-4C49-852A-6126094EAE59}" presName="circle2" presStyleLbl="node1" presStyleIdx="1" presStyleCnt="3"/>
      <dgm:spPr/>
    </dgm:pt>
    <dgm:pt modelId="{92989807-FD27-4237-8990-1B0463CF2000}" type="pres">
      <dgm:prSet presAssocID="{E9A28B71-66D8-4C49-852A-6126094EAE59}" presName="rect2" presStyleLbl="alignAcc1" presStyleIdx="1" presStyleCnt="3"/>
      <dgm:spPr/>
      <dgm:t>
        <a:bodyPr/>
        <a:lstStyle/>
        <a:p>
          <a:endParaRPr lang="it-IT"/>
        </a:p>
      </dgm:t>
    </dgm:pt>
    <dgm:pt modelId="{5771727C-27C7-466D-853A-FD101556A1CC}" type="pres">
      <dgm:prSet presAssocID="{6CF27949-A807-45A9-A4E7-ABD910BA9F71}" presName="vertSpace3" presStyleLbl="node1" presStyleIdx="1" presStyleCnt="3"/>
      <dgm:spPr/>
    </dgm:pt>
    <dgm:pt modelId="{C4949C35-40CB-45E5-AEBF-6070EE1D8AD7}" type="pres">
      <dgm:prSet presAssocID="{6CF27949-A807-45A9-A4E7-ABD910BA9F71}" presName="circle3" presStyleLbl="node1" presStyleIdx="2" presStyleCnt="3"/>
      <dgm:spPr/>
    </dgm:pt>
    <dgm:pt modelId="{3BA8A2E8-6ABB-4241-BC36-89CAE3806616}" type="pres">
      <dgm:prSet presAssocID="{6CF27949-A807-45A9-A4E7-ABD910BA9F71}" presName="rect3" presStyleLbl="alignAcc1" presStyleIdx="2" presStyleCnt="3"/>
      <dgm:spPr/>
      <dgm:t>
        <a:bodyPr/>
        <a:lstStyle/>
        <a:p>
          <a:endParaRPr lang="it-IT"/>
        </a:p>
      </dgm:t>
    </dgm:pt>
    <dgm:pt modelId="{3085B03C-6AE5-4F3F-88C7-C830E1E3D064}" type="pres">
      <dgm:prSet presAssocID="{0E0A328A-EC2B-4859-9C6F-436E6CA670CE}" presName="rect1ParTxNoCh" presStyleLbl="alignAcc1" presStyleIdx="2" presStyleCnt="3">
        <dgm:presLayoutVars>
          <dgm:chMax val="1"/>
          <dgm:bulletEnabled val="1"/>
        </dgm:presLayoutVars>
      </dgm:prSet>
      <dgm:spPr/>
      <dgm:t>
        <a:bodyPr/>
        <a:lstStyle/>
        <a:p>
          <a:endParaRPr lang="it-IT"/>
        </a:p>
      </dgm:t>
    </dgm:pt>
    <dgm:pt modelId="{0A9BFF23-2952-400E-ADD4-785FA9DF4F20}" type="pres">
      <dgm:prSet presAssocID="{E9A28B71-66D8-4C49-852A-6126094EAE59}" presName="rect2ParTxNoCh" presStyleLbl="alignAcc1" presStyleIdx="2" presStyleCnt="3">
        <dgm:presLayoutVars>
          <dgm:chMax val="1"/>
          <dgm:bulletEnabled val="1"/>
        </dgm:presLayoutVars>
      </dgm:prSet>
      <dgm:spPr/>
      <dgm:t>
        <a:bodyPr/>
        <a:lstStyle/>
        <a:p>
          <a:endParaRPr lang="it-IT"/>
        </a:p>
      </dgm:t>
    </dgm:pt>
    <dgm:pt modelId="{F2476310-3524-4CE2-8D0D-3D652E366415}" type="pres">
      <dgm:prSet presAssocID="{6CF27949-A807-45A9-A4E7-ABD910BA9F71}" presName="rect3ParTxNoCh" presStyleLbl="alignAcc1" presStyleIdx="2" presStyleCnt="3">
        <dgm:presLayoutVars>
          <dgm:chMax val="1"/>
          <dgm:bulletEnabled val="1"/>
        </dgm:presLayoutVars>
      </dgm:prSet>
      <dgm:spPr/>
      <dgm:t>
        <a:bodyPr/>
        <a:lstStyle/>
        <a:p>
          <a:endParaRPr lang="it-IT"/>
        </a:p>
      </dgm:t>
    </dgm:pt>
  </dgm:ptLst>
  <dgm:cxnLst>
    <dgm:cxn modelId="{9784B848-2854-456C-82BB-3D22758174B8}" type="presOf" srcId="{E9A28B71-66D8-4C49-852A-6126094EAE59}" destId="{92989807-FD27-4237-8990-1B0463CF2000}" srcOrd="0" destOrd="0" presId="urn:microsoft.com/office/officeart/2005/8/layout/target3"/>
    <dgm:cxn modelId="{AF8D02C0-5236-4ACB-93D0-FAB050E477C3}" type="presOf" srcId="{0E0A328A-EC2B-4859-9C6F-436E6CA670CE}" destId="{3085B03C-6AE5-4F3F-88C7-C830E1E3D064}" srcOrd="1" destOrd="0" presId="urn:microsoft.com/office/officeart/2005/8/layout/target3"/>
    <dgm:cxn modelId="{DF7537DA-E307-48C9-90ED-9C4A0DE3C2C9}" srcId="{81B0018A-9219-43EF-A4F7-B539B44D7BBA}" destId="{0E0A328A-EC2B-4859-9C6F-436E6CA670CE}" srcOrd="0" destOrd="0" parTransId="{D6F98AD8-7487-41EB-8F53-620B9C4400B8}" sibTransId="{69A6BDDB-E8F8-4F4A-8809-ADB800110852}"/>
    <dgm:cxn modelId="{3EA88E39-578C-4122-B66A-FD48F5A88962}" srcId="{81B0018A-9219-43EF-A4F7-B539B44D7BBA}" destId="{E9A28B71-66D8-4C49-852A-6126094EAE59}" srcOrd="1" destOrd="0" parTransId="{AF7A6F64-38FC-41BB-8A7A-96EA6F79DCF8}" sibTransId="{F81482F7-4E4B-4B57-A341-35642452A586}"/>
    <dgm:cxn modelId="{C9E591D2-86F3-4B5E-8A98-6A6C10450C25}" srcId="{81B0018A-9219-43EF-A4F7-B539B44D7BBA}" destId="{6CF27949-A807-45A9-A4E7-ABD910BA9F71}" srcOrd="2" destOrd="0" parTransId="{A563D050-FE81-46CD-94D6-83F2C4533861}" sibTransId="{AFE3653F-2B5D-495B-91D4-C415874A3D7F}"/>
    <dgm:cxn modelId="{633CCCEE-B5AC-4578-A487-9856020EDF2A}" type="presOf" srcId="{81B0018A-9219-43EF-A4F7-B539B44D7BBA}" destId="{DC8EB38A-90A6-414C-850B-682D38AE1386}" srcOrd="0" destOrd="0" presId="urn:microsoft.com/office/officeart/2005/8/layout/target3"/>
    <dgm:cxn modelId="{890A5166-4913-4C94-9BC1-213B79CCD779}" type="presOf" srcId="{E9A28B71-66D8-4C49-852A-6126094EAE59}" destId="{0A9BFF23-2952-400E-ADD4-785FA9DF4F20}" srcOrd="1" destOrd="0" presId="urn:microsoft.com/office/officeart/2005/8/layout/target3"/>
    <dgm:cxn modelId="{F479C02C-F746-437F-A9D5-5D451928BCC5}" type="presOf" srcId="{6CF27949-A807-45A9-A4E7-ABD910BA9F71}" destId="{F2476310-3524-4CE2-8D0D-3D652E366415}" srcOrd="1" destOrd="0" presId="urn:microsoft.com/office/officeart/2005/8/layout/target3"/>
    <dgm:cxn modelId="{AFC72990-0F22-403F-A1E1-C539C8957DEB}" type="presOf" srcId="{6CF27949-A807-45A9-A4E7-ABD910BA9F71}" destId="{3BA8A2E8-6ABB-4241-BC36-89CAE3806616}" srcOrd="0" destOrd="0" presId="urn:microsoft.com/office/officeart/2005/8/layout/target3"/>
    <dgm:cxn modelId="{4515EB02-FBEB-4AEE-BE57-8B047DA89C72}" type="presOf" srcId="{0E0A328A-EC2B-4859-9C6F-436E6CA670CE}" destId="{0637B218-5099-414F-8A53-8D0F0AA7DE9C}" srcOrd="0" destOrd="0" presId="urn:microsoft.com/office/officeart/2005/8/layout/target3"/>
    <dgm:cxn modelId="{DFD1146A-B056-4DE3-9773-0F974755A419}" type="presParOf" srcId="{DC8EB38A-90A6-414C-850B-682D38AE1386}" destId="{E41004D0-B6B2-4FDE-83D6-73F4D7A4C377}" srcOrd="0" destOrd="0" presId="urn:microsoft.com/office/officeart/2005/8/layout/target3"/>
    <dgm:cxn modelId="{8E9CEF8C-39D8-4196-BF2D-272175380A3A}" type="presParOf" srcId="{DC8EB38A-90A6-414C-850B-682D38AE1386}" destId="{8EA0B1CB-EC8C-4403-A803-1CFC6D0A9D8B}" srcOrd="1" destOrd="0" presId="urn:microsoft.com/office/officeart/2005/8/layout/target3"/>
    <dgm:cxn modelId="{8E128F55-8B77-45C7-AF08-CE80E20670F0}" type="presParOf" srcId="{DC8EB38A-90A6-414C-850B-682D38AE1386}" destId="{0637B218-5099-414F-8A53-8D0F0AA7DE9C}" srcOrd="2" destOrd="0" presId="urn:microsoft.com/office/officeart/2005/8/layout/target3"/>
    <dgm:cxn modelId="{A0817324-B384-43AA-9ABC-E66BC5F66470}" type="presParOf" srcId="{DC8EB38A-90A6-414C-850B-682D38AE1386}" destId="{DC3445CA-98F6-4D31-9E0E-2D425CDBA63A}" srcOrd="3" destOrd="0" presId="urn:microsoft.com/office/officeart/2005/8/layout/target3"/>
    <dgm:cxn modelId="{316B4718-31D9-4BD9-BBD9-7017E4F564D4}" type="presParOf" srcId="{DC8EB38A-90A6-414C-850B-682D38AE1386}" destId="{4348D0B7-6F29-4BB1-A786-7839A6977613}" srcOrd="4" destOrd="0" presId="urn:microsoft.com/office/officeart/2005/8/layout/target3"/>
    <dgm:cxn modelId="{A54602E8-C983-4023-A6B0-ECE440366268}" type="presParOf" srcId="{DC8EB38A-90A6-414C-850B-682D38AE1386}" destId="{92989807-FD27-4237-8990-1B0463CF2000}" srcOrd="5" destOrd="0" presId="urn:microsoft.com/office/officeart/2005/8/layout/target3"/>
    <dgm:cxn modelId="{D6EAA87C-0CF8-44BF-91BC-C8BC37E405D6}" type="presParOf" srcId="{DC8EB38A-90A6-414C-850B-682D38AE1386}" destId="{5771727C-27C7-466D-853A-FD101556A1CC}" srcOrd="6" destOrd="0" presId="urn:microsoft.com/office/officeart/2005/8/layout/target3"/>
    <dgm:cxn modelId="{3B3DD161-5DDE-4C09-B0B8-005904AF574D}" type="presParOf" srcId="{DC8EB38A-90A6-414C-850B-682D38AE1386}" destId="{C4949C35-40CB-45E5-AEBF-6070EE1D8AD7}" srcOrd="7" destOrd="0" presId="urn:microsoft.com/office/officeart/2005/8/layout/target3"/>
    <dgm:cxn modelId="{BD852006-EB4C-4373-9865-38D8D0407A91}" type="presParOf" srcId="{DC8EB38A-90A6-414C-850B-682D38AE1386}" destId="{3BA8A2E8-6ABB-4241-BC36-89CAE3806616}" srcOrd="8" destOrd="0" presId="urn:microsoft.com/office/officeart/2005/8/layout/target3"/>
    <dgm:cxn modelId="{91C1C935-3CA2-4E43-9B71-DE1DEF19B66B}" type="presParOf" srcId="{DC8EB38A-90A6-414C-850B-682D38AE1386}" destId="{3085B03C-6AE5-4F3F-88C7-C830E1E3D064}" srcOrd="9" destOrd="0" presId="urn:microsoft.com/office/officeart/2005/8/layout/target3"/>
    <dgm:cxn modelId="{B0E19BE1-0F0F-4C12-B51B-8DCAFC8186FA}" type="presParOf" srcId="{DC8EB38A-90A6-414C-850B-682D38AE1386}" destId="{0A9BFF23-2952-400E-ADD4-785FA9DF4F20}" srcOrd="10" destOrd="0" presId="urn:microsoft.com/office/officeart/2005/8/layout/target3"/>
    <dgm:cxn modelId="{4B73A030-CF85-4423-9980-7F151E5C2B29}" type="presParOf" srcId="{DC8EB38A-90A6-414C-850B-682D38AE1386}" destId="{F2476310-3524-4CE2-8D0D-3D652E366415}" srcOrd="11" destOrd="0" presId="urn:microsoft.com/office/officeart/2005/8/layout/target3"/>
  </dgm:cxnLst>
  <dgm:bg/>
  <dgm:whole/>
</dgm:dataModel>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7" name="Triangolo isosce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olo 7"/>
          <p:cNvSpPr>
            <a:spLocks noGrp="1"/>
          </p:cNvSpPr>
          <p:nvPr>
            <p:ph type="ctrTitle"/>
          </p:nvPr>
        </p:nvSpPr>
        <p:spPr>
          <a:xfrm>
            <a:off x="540544" y="776288"/>
            <a:ext cx="8062912" cy="1470025"/>
          </a:xfrm>
        </p:spPr>
        <p:txBody>
          <a:bodyPr anchor="b">
            <a:normAutofit/>
          </a:bodyPr>
          <a:lstStyle>
            <a:lvl1pPr algn="r">
              <a:defRPr sz="4400"/>
            </a:lvl1pPr>
          </a:lstStyle>
          <a:p>
            <a:r>
              <a:rPr kumimoji="0" lang="it-IT" smtClean="0"/>
              <a:t>Fare clic per modificare lo stile del titolo</a:t>
            </a:r>
            <a:endParaRPr kumimoji="0" lang="en-US"/>
          </a:p>
        </p:txBody>
      </p:sp>
      <p:sp>
        <p:nvSpPr>
          <p:cNvPr id="9" name="Sottotitolo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it-IT" smtClean="0"/>
              <a:t>Fare clic per modificare lo stile del sottotitolo dello schema</a:t>
            </a:r>
            <a:endParaRPr kumimoji="0" lang="en-US"/>
          </a:p>
        </p:txBody>
      </p:sp>
      <p:sp>
        <p:nvSpPr>
          <p:cNvPr id="28" name="Segnaposto data 27"/>
          <p:cNvSpPr>
            <a:spLocks noGrp="1"/>
          </p:cNvSpPr>
          <p:nvPr>
            <p:ph type="dt" sz="half" idx="10"/>
          </p:nvPr>
        </p:nvSpPr>
        <p:spPr>
          <a:xfrm>
            <a:off x="1371600" y="6012656"/>
            <a:ext cx="5791200" cy="365125"/>
          </a:xfrm>
        </p:spPr>
        <p:txBody>
          <a:bodyPr tIns="0" bIns="0" anchor="t"/>
          <a:lstStyle>
            <a:lvl1pPr algn="r">
              <a:defRPr sz="1000"/>
            </a:lvl1pPr>
          </a:lstStyle>
          <a:p>
            <a:fld id="{672C3C93-E31C-495E-8B70-D6ABB8A86D6A}" type="datetimeFigureOut">
              <a:rPr lang="it-IT" smtClean="0"/>
              <a:pPr/>
              <a:t>01/07/2008</a:t>
            </a:fld>
            <a:endParaRPr lang="it-IT"/>
          </a:p>
        </p:txBody>
      </p:sp>
      <p:sp>
        <p:nvSpPr>
          <p:cNvPr id="17" name="Segnaposto piè di pagina 16"/>
          <p:cNvSpPr>
            <a:spLocks noGrp="1"/>
          </p:cNvSpPr>
          <p:nvPr>
            <p:ph type="ftr" sz="quarter" idx="11"/>
          </p:nvPr>
        </p:nvSpPr>
        <p:spPr>
          <a:xfrm>
            <a:off x="1371600" y="5650704"/>
            <a:ext cx="5791200" cy="365125"/>
          </a:xfrm>
        </p:spPr>
        <p:txBody>
          <a:bodyPr tIns="0" bIns="0" anchor="b"/>
          <a:lstStyle>
            <a:lvl1pPr algn="r">
              <a:defRPr sz="1100"/>
            </a:lvl1pPr>
          </a:lstStyle>
          <a:p>
            <a:endParaRPr lang="it-IT"/>
          </a:p>
        </p:txBody>
      </p:sp>
      <p:sp>
        <p:nvSpPr>
          <p:cNvPr id="29" name="Segnaposto numero diapositiva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983BF98C-F8C9-40C0-B228-C0ADB7A2238D}"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672C3C93-E31C-495E-8B70-D6ABB8A86D6A}" type="datetimeFigureOut">
              <a:rPr lang="it-IT" smtClean="0"/>
              <a:pPr/>
              <a:t>01/07/2008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83BF98C-F8C9-40C0-B228-C0ADB7A2238D}"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781800" y="381000"/>
            <a:ext cx="1905000" cy="5486400"/>
          </a:xfrm>
        </p:spPr>
        <p:txBody>
          <a:bodyPr vert="eaVer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457200" y="381000"/>
            <a:ext cx="6248400" cy="5486400"/>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672C3C93-E31C-495E-8B70-D6ABB8A86D6A}" type="datetimeFigureOut">
              <a:rPr lang="it-IT" smtClean="0"/>
              <a:pPr/>
              <a:t>01/07/2008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83BF98C-F8C9-40C0-B228-C0ADB7A2238D}"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67494"/>
            <a:ext cx="8229600" cy="1399032"/>
          </a:xfrm>
        </p:spPr>
        <p:txBody>
          <a:bodyPr/>
          <a:lstStyle/>
          <a:p>
            <a:r>
              <a:rPr kumimoji="0" lang="it-IT" smtClean="0"/>
              <a:t>Fare clic per modificare lo stile del titolo</a:t>
            </a:r>
            <a:endParaRPr kumimoji="0" lang="en-US"/>
          </a:p>
        </p:txBody>
      </p:sp>
      <p:sp>
        <p:nvSpPr>
          <p:cNvPr id="3" name="Segnaposto contenuto 2"/>
          <p:cNvSpPr>
            <a:spLocks noGrp="1"/>
          </p:cNvSpPr>
          <p:nvPr>
            <p:ph idx="1"/>
          </p:nvPr>
        </p:nvSpPr>
        <p:spPr>
          <a:xfrm>
            <a:off x="457200" y="1882808"/>
            <a:ext cx="8229600" cy="45720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a:xfrm>
            <a:off x="4791456" y="6480048"/>
            <a:ext cx="2133600" cy="301752"/>
          </a:xfrm>
        </p:spPr>
        <p:txBody>
          <a:bodyPr/>
          <a:lstStyle/>
          <a:p>
            <a:fld id="{672C3C93-E31C-495E-8B70-D6ABB8A86D6A}" type="datetimeFigureOut">
              <a:rPr lang="it-IT" smtClean="0"/>
              <a:pPr/>
              <a:t>01/07/2008</a:t>
            </a:fld>
            <a:endParaRPr lang="it-IT"/>
          </a:p>
        </p:txBody>
      </p:sp>
      <p:sp>
        <p:nvSpPr>
          <p:cNvPr id="5" name="Segnaposto piè di pagina 4"/>
          <p:cNvSpPr>
            <a:spLocks noGrp="1"/>
          </p:cNvSpPr>
          <p:nvPr>
            <p:ph type="ftr" sz="quarter" idx="11"/>
          </p:nvPr>
        </p:nvSpPr>
        <p:spPr>
          <a:xfrm>
            <a:off x="457200" y="6480969"/>
            <a:ext cx="4260056" cy="300831"/>
          </a:xfrm>
        </p:spPr>
        <p:txBody>
          <a:bodyPr/>
          <a:lstStyle/>
          <a:p>
            <a:endParaRPr lang="it-IT"/>
          </a:p>
        </p:txBody>
      </p:sp>
      <p:sp>
        <p:nvSpPr>
          <p:cNvPr id="6" name="Segnaposto numero diapositiva 5"/>
          <p:cNvSpPr>
            <a:spLocks noGrp="1"/>
          </p:cNvSpPr>
          <p:nvPr>
            <p:ph type="sldNum" sz="quarter" idx="12"/>
          </p:nvPr>
        </p:nvSpPr>
        <p:spPr/>
        <p:txBody>
          <a:bodyPr/>
          <a:lstStyle/>
          <a:p>
            <a:fld id="{983BF98C-F8C9-40C0-B228-C0ADB7A2238D}"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sp>
        <p:nvSpPr>
          <p:cNvPr id="9" name="Triangolo rettangolo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Triangolo isosce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Segnaposto data 3"/>
          <p:cNvSpPr>
            <a:spLocks noGrp="1"/>
          </p:cNvSpPr>
          <p:nvPr>
            <p:ph type="dt" sz="half" idx="10"/>
          </p:nvPr>
        </p:nvSpPr>
        <p:spPr>
          <a:xfrm>
            <a:off x="6955632" y="6477000"/>
            <a:ext cx="2133600" cy="304800"/>
          </a:xfrm>
        </p:spPr>
        <p:txBody>
          <a:bodyPr/>
          <a:lstStyle/>
          <a:p>
            <a:fld id="{672C3C93-E31C-495E-8B70-D6ABB8A86D6A}" type="datetimeFigureOut">
              <a:rPr lang="it-IT" smtClean="0"/>
              <a:pPr/>
              <a:t>01/07/2008</a:t>
            </a:fld>
            <a:endParaRPr lang="it-IT"/>
          </a:p>
        </p:txBody>
      </p:sp>
      <p:sp>
        <p:nvSpPr>
          <p:cNvPr id="5" name="Segnaposto piè di pagina 4"/>
          <p:cNvSpPr>
            <a:spLocks noGrp="1"/>
          </p:cNvSpPr>
          <p:nvPr>
            <p:ph type="ftr" sz="quarter" idx="11"/>
          </p:nvPr>
        </p:nvSpPr>
        <p:spPr>
          <a:xfrm>
            <a:off x="2619376" y="6480969"/>
            <a:ext cx="4260056" cy="300831"/>
          </a:xfrm>
        </p:spPr>
        <p:txBody>
          <a:bodyPr/>
          <a:lstStyle/>
          <a:p>
            <a:endParaRPr lang="it-IT"/>
          </a:p>
        </p:txBody>
      </p:sp>
      <p:sp>
        <p:nvSpPr>
          <p:cNvPr id="6" name="Segnaposto numero diapositiva 5"/>
          <p:cNvSpPr>
            <a:spLocks noGrp="1"/>
          </p:cNvSpPr>
          <p:nvPr>
            <p:ph type="sldNum" sz="quarter" idx="12"/>
          </p:nvPr>
        </p:nvSpPr>
        <p:spPr>
          <a:xfrm>
            <a:off x="8451056" y="809624"/>
            <a:ext cx="502920" cy="300831"/>
          </a:xfrm>
        </p:spPr>
        <p:txBody>
          <a:bodyPr/>
          <a:lstStyle/>
          <a:p>
            <a:fld id="{983BF98C-F8C9-40C0-B228-C0ADB7A2238D}" type="slidenum">
              <a:rPr lang="it-IT" smtClean="0"/>
              <a:pPr/>
              <a:t>‹N›</a:t>
            </a:fld>
            <a:endParaRPr lang="it-IT"/>
          </a:p>
        </p:txBody>
      </p:sp>
      <p:cxnSp>
        <p:nvCxnSpPr>
          <p:cNvPr id="11" name="Connettore 1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ttore 1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olo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it-IT" smtClean="0"/>
              <a:t>Fare clic per modificare stili del testo dello schema</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marL="0" algn="l">
              <a:defRPr/>
            </a:lvl1pPr>
          </a:lstStyle>
          <a:p>
            <a:r>
              <a:rPr kumimoji="0" lang="it-IT" smtClean="0"/>
              <a:t>Fare clic per modificare lo stile del titolo</a:t>
            </a:r>
            <a:endParaRPr kumimoji="0" lang="en-US"/>
          </a:p>
        </p:txBody>
      </p:sp>
      <p:sp>
        <p:nvSpPr>
          <p:cNvPr id="3" name="Segnaposto contenuto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contenuto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a:xfrm>
            <a:off x="4791456" y="6480969"/>
            <a:ext cx="2133600" cy="301752"/>
          </a:xfrm>
        </p:spPr>
        <p:txBody>
          <a:bodyPr/>
          <a:lstStyle/>
          <a:p>
            <a:fld id="{672C3C93-E31C-495E-8B70-D6ABB8A86D6A}" type="datetimeFigureOut">
              <a:rPr lang="it-IT" smtClean="0"/>
              <a:pPr/>
              <a:t>01/07/2008</a:t>
            </a:fld>
            <a:endParaRPr lang="it-IT"/>
          </a:p>
        </p:txBody>
      </p:sp>
      <p:sp>
        <p:nvSpPr>
          <p:cNvPr id="6" name="Segnaposto piè di pagina 5"/>
          <p:cNvSpPr>
            <a:spLocks noGrp="1"/>
          </p:cNvSpPr>
          <p:nvPr>
            <p:ph type="ftr" sz="quarter" idx="11"/>
          </p:nvPr>
        </p:nvSpPr>
        <p:spPr>
          <a:xfrm>
            <a:off x="457200" y="6480969"/>
            <a:ext cx="4260056" cy="301752"/>
          </a:xfrm>
        </p:spPr>
        <p:txBody>
          <a:bodyPr/>
          <a:lstStyle/>
          <a:p>
            <a:endParaRPr lang="it-IT"/>
          </a:p>
        </p:txBody>
      </p:sp>
      <p:sp>
        <p:nvSpPr>
          <p:cNvPr id="7" name="Segnaposto numero diapositiva 6"/>
          <p:cNvSpPr>
            <a:spLocks noGrp="1"/>
          </p:cNvSpPr>
          <p:nvPr>
            <p:ph type="sldNum" sz="quarter" idx="12"/>
          </p:nvPr>
        </p:nvSpPr>
        <p:spPr>
          <a:xfrm>
            <a:off x="7589520" y="6480969"/>
            <a:ext cx="502920" cy="301752"/>
          </a:xfrm>
        </p:spPr>
        <p:txBody>
          <a:bodyPr/>
          <a:lstStyle/>
          <a:p>
            <a:fld id="{983BF98C-F8C9-40C0-B228-C0ADB7A2238D}"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4" name="Segnaposto testo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5" name="Segnaposto contenuto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6" name="Segnaposto contenuto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7" name="Segnaposto data 6"/>
          <p:cNvSpPr>
            <a:spLocks noGrp="1"/>
          </p:cNvSpPr>
          <p:nvPr>
            <p:ph type="dt" sz="half" idx="10"/>
          </p:nvPr>
        </p:nvSpPr>
        <p:spPr>
          <a:xfrm>
            <a:off x="4791456" y="6480969"/>
            <a:ext cx="2130552" cy="301752"/>
          </a:xfrm>
        </p:spPr>
        <p:txBody>
          <a:bodyPr/>
          <a:lstStyle/>
          <a:p>
            <a:fld id="{672C3C93-E31C-495E-8B70-D6ABB8A86D6A}" type="datetimeFigureOut">
              <a:rPr lang="it-IT" smtClean="0"/>
              <a:pPr/>
              <a:t>01/07/2008</a:t>
            </a:fld>
            <a:endParaRPr lang="it-IT"/>
          </a:p>
        </p:txBody>
      </p:sp>
      <p:sp>
        <p:nvSpPr>
          <p:cNvPr id="8" name="Segnaposto piè di pagina 7"/>
          <p:cNvSpPr>
            <a:spLocks noGrp="1"/>
          </p:cNvSpPr>
          <p:nvPr>
            <p:ph type="ftr" sz="quarter" idx="11"/>
          </p:nvPr>
        </p:nvSpPr>
        <p:spPr>
          <a:xfrm>
            <a:off x="457200" y="6480969"/>
            <a:ext cx="4261104" cy="301752"/>
          </a:xfrm>
        </p:spPr>
        <p:txBody>
          <a:bodyPr/>
          <a:lstStyle/>
          <a:p>
            <a:endParaRPr lang="it-IT"/>
          </a:p>
        </p:txBody>
      </p:sp>
      <p:sp>
        <p:nvSpPr>
          <p:cNvPr id="9" name="Segnaposto numero diapositiva 8"/>
          <p:cNvSpPr>
            <a:spLocks noGrp="1"/>
          </p:cNvSpPr>
          <p:nvPr>
            <p:ph type="sldNum" sz="quarter" idx="12"/>
          </p:nvPr>
        </p:nvSpPr>
        <p:spPr>
          <a:xfrm>
            <a:off x="7589520" y="6483096"/>
            <a:ext cx="502920" cy="301752"/>
          </a:xfrm>
        </p:spPr>
        <p:txBody>
          <a:bodyPr/>
          <a:lstStyle>
            <a:lvl1pPr algn="ctr">
              <a:defRPr/>
            </a:lvl1pPr>
          </a:lstStyle>
          <a:p>
            <a:fld id="{983BF98C-F8C9-40C0-B228-C0ADB7A2238D}"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b="0"/>
            </a:lvl1pPr>
          </a:lstStyle>
          <a:p>
            <a:r>
              <a:rPr kumimoji="0" lang="it-IT" smtClean="0"/>
              <a:t>Fare clic per modificare lo stile del titolo</a:t>
            </a:r>
            <a:endParaRPr kumimoji="0" lang="en-US"/>
          </a:p>
        </p:txBody>
      </p:sp>
      <p:sp>
        <p:nvSpPr>
          <p:cNvPr id="3" name="Segnaposto data 2"/>
          <p:cNvSpPr>
            <a:spLocks noGrp="1"/>
          </p:cNvSpPr>
          <p:nvPr>
            <p:ph type="dt" sz="half" idx="10"/>
          </p:nvPr>
        </p:nvSpPr>
        <p:spPr/>
        <p:txBody>
          <a:bodyPr/>
          <a:lstStyle/>
          <a:p>
            <a:fld id="{672C3C93-E31C-495E-8B70-D6ABB8A86D6A}" type="datetimeFigureOut">
              <a:rPr lang="it-IT" smtClean="0"/>
              <a:pPr/>
              <a:t>01/07/2008</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983BF98C-F8C9-40C0-B228-C0ADB7A2238D}"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a:xfrm>
            <a:off x="4791456" y="6480969"/>
            <a:ext cx="2133600" cy="301752"/>
          </a:xfrm>
        </p:spPr>
        <p:txBody>
          <a:bodyPr/>
          <a:lstStyle/>
          <a:p>
            <a:fld id="{672C3C93-E31C-495E-8B70-D6ABB8A86D6A}" type="datetimeFigureOut">
              <a:rPr lang="it-IT" smtClean="0"/>
              <a:pPr/>
              <a:t>01/07/2008</a:t>
            </a:fld>
            <a:endParaRPr lang="it-IT"/>
          </a:p>
        </p:txBody>
      </p:sp>
      <p:sp>
        <p:nvSpPr>
          <p:cNvPr id="3" name="Segnaposto piè di pagina 2"/>
          <p:cNvSpPr>
            <a:spLocks noGrp="1"/>
          </p:cNvSpPr>
          <p:nvPr>
            <p:ph type="ftr" sz="quarter" idx="11"/>
          </p:nvPr>
        </p:nvSpPr>
        <p:spPr>
          <a:xfrm>
            <a:off x="457200" y="6481890"/>
            <a:ext cx="4260056" cy="300831"/>
          </a:xfrm>
        </p:spPr>
        <p:txBody>
          <a:bodyPr/>
          <a:lstStyle/>
          <a:p>
            <a:endParaRPr lang="it-IT"/>
          </a:p>
        </p:txBody>
      </p:sp>
      <p:sp>
        <p:nvSpPr>
          <p:cNvPr id="4" name="Segnaposto numero diapositiva 3"/>
          <p:cNvSpPr>
            <a:spLocks noGrp="1"/>
          </p:cNvSpPr>
          <p:nvPr>
            <p:ph type="sldNum" sz="quarter" idx="12"/>
          </p:nvPr>
        </p:nvSpPr>
        <p:spPr>
          <a:xfrm>
            <a:off x="7589520" y="6480969"/>
            <a:ext cx="502920" cy="301752"/>
          </a:xfrm>
        </p:spPr>
        <p:txBody>
          <a:bodyPr/>
          <a:lstStyle/>
          <a:p>
            <a:fld id="{983BF98C-F8C9-40C0-B228-C0ADB7A2238D}"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it-IT" smtClean="0"/>
              <a:t>Fare clic per modificare lo stile del titolo</a:t>
            </a:r>
            <a:endParaRPr kumimoji="0" lang="en-US"/>
          </a:p>
        </p:txBody>
      </p:sp>
      <p:sp>
        <p:nvSpPr>
          <p:cNvPr id="3" name="Segnaposto testo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it-IT" smtClean="0"/>
              <a:t>Fare clic per modificare stili del testo dello schema</a:t>
            </a:r>
          </a:p>
        </p:txBody>
      </p:sp>
      <p:sp>
        <p:nvSpPr>
          <p:cNvPr id="4" name="Segnaposto contenuto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a:xfrm>
            <a:off x="6278976" y="6556248"/>
            <a:ext cx="2133600" cy="301752"/>
          </a:xfrm>
        </p:spPr>
        <p:txBody>
          <a:bodyPr/>
          <a:lstStyle>
            <a:lvl1pPr>
              <a:defRPr sz="900"/>
            </a:lvl1pPr>
          </a:lstStyle>
          <a:p>
            <a:fld id="{672C3C93-E31C-495E-8B70-D6ABB8A86D6A}" type="datetimeFigureOut">
              <a:rPr lang="it-IT" smtClean="0"/>
              <a:pPr/>
              <a:t>01/07/2008</a:t>
            </a:fld>
            <a:endParaRPr lang="it-IT"/>
          </a:p>
        </p:txBody>
      </p:sp>
      <p:sp>
        <p:nvSpPr>
          <p:cNvPr id="6" name="Segnaposto piè di pagina 5"/>
          <p:cNvSpPr>
            <a:spLocks noGrp="1"/>
          </p:cNvSpPr>
          <p:nvPr>
            <p:ph type="ftr" sz="quarter" idx="11"/>
          </p:nvPr>
        </p:nvSpPr>
        <p:spPr>
          <a:xfrm>
            <a:off x="1135856" y="6556248"/>
            <a:ext cx="5143120" cy="301752"/>
          </a:xfrm>
        </p:spPr>
        <p:txBody>
          <a:bodyPr/>
          <a:lstStyle>
            <a:lvl1pPr>
              <a:defRPr sz="900"/>
            </a:lvl1pPr>
          </a:lstStyle>
          <a:p>
            <a:endParaRPr lang="it-IT"/>
          </a:p>
        </p:txBody>
      </p:sp>
      <p:sp>
        <p:nvSpPr>
          <p:cNvPr id="7" name="Segnaposto numero diapositiva 6"/>
          <p:cNvSpPr>
            <a:spLocks noGrp="1"/>
          </p:cNvSpPr>
          <p:nvPr>
            <p:ph type="sldNum" sz="quarter" idx="12"/>
          </p:nvPr>
        </p:nvSpPr>
        <p:spPr>
          <a:xfrm>
            <a:off x="8410576" y="6556248"/>
            <a:ext cx="502920" cy="301752"/>
          </a:xfrm>
        </p:spPr>
        <p:txBody>
          <a:bodyPr/>
          <a:lstStyle>
            <a:lvl1pPr>
              <a:defRPr sz="900"/>
            </a:lvl1pPr>
          </a:lstStyle>
          <a:p>
            <a:fld id="{983BF98C-F8C9-40C0-B228-C0ADB7A2238D}"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it-IT" smtClean="0"/>
              <a:t>Fare clic per modificare lo stile del titolo</a:t>
            </a:r>
            <a:endParaRPr kumimoji="0" lang="en-US"/>
          </a:p>
        </p:txBody>
      </p:sp>
      <p:sp>
        <p:nvSpPr>
          <p:cNvPr id="3" name="Segnaposto immagine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it-IT" smtClean="0"/>
              <a:t>Fare clic sull'icona per inserire un'immagine</a:t>
            </a:r>
            <a:endParaRPr kumimoji="0" lang="en-US" dirty="0"/>
          </a:p>
        </p:txBody>
      </p:sp>
      <p:sp>
        <p:nvSpPr>
          <p:cNvPr id="4" name="Segnaposto testo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it-IT" smtClean="0"/>
              <a:t>Fare clic per modificare stili del testo dello schema</a:t>
            </a:r>
          </a:p>
        </p:txBody>
      </p:sp>
      <p:sp>
        <p:nvSpPr>
          <p:cNvPr id="5" name="Segnaposto data 4"/>
          <p:cNvSpPr>
            <a:spLocks noGrp="1"/>
          </p:cNvSpPr>
          <p:nvPr>
            <p:ph type="dt" sz="half" idx="10"/>
          </p:nvPr>
        </p:nvSpPr>
        <p:spPr>
          <a:xfrm>
            <a:off x="6108192" y="6556248"/>
            <a:ext cx="2103120" cy="301752"/>
          </a:xfrm>
        </p:spPr>
        <p:txBody>
          <a:bodyPr/>
          <a:lstStyle>
            <a:lvl1pPr>
              <a:defRPr sz="900"/>
            </a:lvl1pPr>
          </a:lstStyle>
          <a:p>
            <a:fld id="{672C3C93-E31C-495E-8B70-D6ABB8A86D6A}" type="datetimeFigureOut">
              <a:rPr lang="it-IT" smtClean="0"/>
              <a:pPr/>
              <a:t>01/07/2008</a:t>
            </a:fld>
            <a:endParaRPr lang="it-IT"/>
          </a:p>
        </p:txBody>
      </p:sp>
      <p:sp>
        <p:nvSpPr>
          <p:cNvPr id="6" name="Segnaposto piè di pagina 5"/>
          <p:cNvSpPr>
            <a:spLocks noGrp="1"/>
          </p:cNvSpPr>
          <p:nvPr>
            <p:ph type="ftr" sz="quarter" idx="11"/>
          </p:nvPr>
        </p:nvSpPr>
        <p:spPr>
          <a:xfrm>
            <a:off x="1170432" y="6557169"/>
            <a:ext cx="4948072" cy="301752"/>
          </a:xfrm>
        </p:spPr>
        <p:txBody>
          <a:bodyPr/>
          <a:lstStyle>
            <a:lvl1pPr>
              <a:defRPr sz="900"/>
            </a:lvl1pPr>
          </a:lstStyle>
          <a:p>
            <a:endParaRPr lang="it-IT"/>
          </a:p>
        </p:txBody>
      </p:sp>
      <p:sp>
        <p:nvSpPr>
          <p:cNvPr id="7" name="Segnaposto numero diapositiva 6"/>
          <p:cNvSpPr>
            <a:spLocks noGrp="1"/>
          </p:cNvSpPr>
          <p:nvPr>
            <p:ph type="sldNum" sz="quarter" idx="12"/>
          </p:nvPr>
        </p:nvSpPr>
        <p:spPr>
          <a:xfrm>
            <a:off x="8217192" y="6556248"/>
            <a:ext cx="365760" cy="301752"/>
          </a:xfrm>
        </p:spPr>
        <p:txBody>
          <a:bodyPr/>
          <a:lstStyle>
            <a:lvl1pPr algn="ctr">
              <a:defRPr sz="900"/>
            </a:lvl1pPr>
          </a:lstStyle>
          <a:p>
            <a:fld id="{983BF98C-F8C9-40C0-B228-C0ADB7A2238D}"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1" name="Triangolo rettangolo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Connettore 1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ttore 1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Segnaposto titolo 21"/>
          <p:cNvSpPr>
            <a:spLocks noGrp="1"/>
          </p:cNvSpPr>
          <p:nvPr>
            <p:ph type="title"/>
          </p:nvPr>
        </p:nvSpPr>
        <p:spPr>
          <a:xfrm>
            <a:off x="457200" y="267494"/>
            <a:ext cx="8229600" cy="1399032"/>
          </a:xfrm>
          <a:prstGeom prst="rect">
            <a:avLst/>
          </a:prstGeom>
        </p:spPr>
        <p:txBody>
          <a:bodyPr vert="horz" anchor="ctr">
            <a:normAutofit/>
          </a:bodyPr>
          <a:lstStyle/>
          <a:p>
            <a:r>
              <a:rPr kumimoji="0" lang="it-IT" smtClean="0"/>
              <a:t>Fare clic per modificare lo stile del titolo</a:t>
            </a:r>
            <a:endParaRPr kumimoji="0" lang="en-US"/>
          </a:p>
        </p:txBody>
      </p:sp>
      <p:sp>
        <p:nvSpPr>
          <p:cNvPr id="13" name="Segnaposto testo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14" name="Segnaposto data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672C3C93-E31C-495E-8B70-D6ABB8A86D6A}" type="datetimeFigureOut">
              <a:rPr lang="it-IT" smtClean="0"/>
              <a:pPr/>
              <a:t>01/07/2008</a:t>
            </a:fld>
            <a:endParaRPr lang="it-IT"/>
          </a:p>
        </p:txBody>
      </p:sp>
      <p:sp>
        <p:nvSpPr>
          <p:cNvPr id="3" name="Segnaposto piè di pagina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it-IT"/>
          </a:p>
        </p:txBody>
      </p:sp>
      <p:sp>
        <p:nvSpPr>
          <p:cNvPr id="23" name="Segnaposto numero diapositiva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983BF98C-F8C9-40C0-B228-C0ADB7A2238D}" type="slidenum">
              <a:rPr lang="it-IT" smtClean="0"/>
              <a:pPr/>
              <a:t>‹N›</a:t>
            </a:fld>
            <a:endParaRPr lang="it-IT"/>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alitalia.com/" TargetMode="External"/><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it.wikipedia.org/wiki/Immagine:Firma_della_Costituzione.jpg"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smtClean="0"/>
              <a:t>Alitalia</a:t>
            </a:r>
            <a:endParaRPr lang="it-IT" dirty="0"/>
          </a:p>
        </p:txBody>
      </p:sp>
      <p:sp>
        <p:nvSpPr>
          <p:cNvPr id="3" name="Sottotitolo 2"/>
          <p:cNvSpPr>
            <a:spLocks noGrp="1"/>
          </p:cNvSpPr>
          <p:nvPr>
            <p:ph type="subTitle" idx="1"/>
          </p:nvPr>
        </p:nvSpPr>
        <p:spPr/>
        <p:txBody>
          <a:bodyPr/>
          <a:lstStyle/>
          <a:p>
            <a:r>
              <a:rPr lang="it-IT" dirty="0" smtClean="0">
                <a:solidFill>
                  <a:schemeClr val="accent1">
                    <a:lumMod val="60000"/>
                    <a:lumOff val="40000"/>
                  </a:schemeClr>
                </a:solidFill>
              </a:rPr>
              <a:t>Storia e crisi della </a:t>
            </a:r>
            <a:r>
              <a:rPr lang="it-IT" dirty="0" smtClean="0">
                <a:solidFill>
                  <a:schemeClr val="tx1"/>
                </a:solidFill>
              </a:rPr>
              <a:t>nostra </a:t>
            </a:r>
            <a:r>
              <a:rPr lang="it-IT" dirty="0" smtClean="0">
                <a:solidFill>
                  <a:schemeClr val="accent2">
                    <a:lumMod val="60000"/>
                    <a:lumOff val="40000"/>
                  </a:schemeClr>
                </a:solidFill>
              </a:rPr>
              <a:t>compagnia di bandiera</a:t>
            </a:r>
          </a:p>
          <a:p>
            <a:endParaRPr lang="it-IT" dirty="0"/>
          </a:p>
        </p:txBody>
      </p:sp>
      <p:sp>
        <p:nvSpPr>
          <p:cNvPr id="4" name="CasellaDiTesto 3"/>
          <p:cNvSpPr txBox="1"/>
          <p:nvPr/>
        </p:nvSpPr>
        <p:spPr>
          <a:xfrm>
            <a:off x="500034" y="5488560"/>
            <a:ext cx="2786082" cy="369332"/>
          </a:xfrm>
          <a:prstGeom prst="rect">
            <a:avLst/>
          </a:prstGeom>
          <a:noFill/>
        </p:spPr>
        <p:txBody>
          <a:bodyPr wrap="square" rtlCol="0">
            <a:spAutoFit/>
          </a:bodyPr>
          <a:lstStyle/>
          <a:p>
            <a:r>
              <a:rPr lang="it-IT" b="1" dirty="0" smtClean="0"/>
              <a:t> </a:t>
            </a:r>
            <a:endParaRPr lang="it-IT" b="1"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Bilancio 30 novembre 2007.bmp"/>
          <p:cNvPicPr>
            <a:picLocks noChangeAspect="1"/>
          </p:cNvPicPr>
          <p:nvPr/>
        </p:nvPicPr>
        <p:blipFill>
          <a:blip r:embed="rId2"/>
          <a:stretch>
            <a:fillRect/>
          </a:stretch>
        </p:blipFill>
        <p:spPr>
          <a:xfrm>
            <a:off x="1643042" y="785794"/>
            <a:ext cx="6447619" cy="5409524"/>
          </a:xfrm>
          <a:prstGeom prst="rect">
            <a:avLst/>
          </a:prstGeom>
        </p:spPr>
      </p:pic>
      <p:sp>
        <p:nvSpPr>
          <p:cNvPr id="3" name="CasellaDiTesto 2"/>
          <p:cNvSpPr txBox="1"/>
          <p:nvPr/>
        </p:nvSpPr>
        <p:spPr>
          <a:xfrm rot="16200000">
            <a:off x="-2228869" y="3086069"/>
            <a:ext cx="5572164" cy="400110"/>
          </a:xfrm>
          <a:prstGeom prst="rect">
            <a:avLst/>
          </a:prstGeom>
          <a:noFill/>
        </p:spPr>
        <p:txBody>
          <a:bodyPr wrap="square" rtlCol="0">
            <a:spAutoFit/>
          </a:bodyPr>
          <a:lstStyle/>
          <a:p>
            <a:r>
              <a:rPr lang="it-IT" sz="2000" dirty="0" smtClean="0">
                <a:solidFill>
                  <a:schemeClr val="accent1">
                    <a:lumMod val="60000"/>
                    <a:lumOff val="40000"/>
                  </a:schemeClr>
                </a:solidFill>
              </a:rPr>
              <a:t>Bilancio consolidato Alitalia del 30 Novembre 2007</a:t>
            </a:r>
            <a:endParaRPr lang="it-IT" sz="2000" dirty="0">
              <a:solidFill>
                <a:schemeClr val="accent1">
                  <a:lumMod val="60000"/>
                  <a:lumOff val="40000"/>
                </a:schemeClr>
              </a:solidFill>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Le possibili soluzioni</a:t>
            </a:r>
            <a:endParaRPr lang="it-IT" dirty="0"/>
          </a:p>
        </p:txBody>
      </p:sp>
      <p:sp>
        <p:nvSpPr>
          <p:cNvPr id="3" name="Segnaposto contenuto 2"/>
          <p:cNvSpPr>
            <a:spLocks noGrp="1"/>
          </p:cNvSpPr>
          <p:nvPr>
            <p:ph idx="1"/>
          </p:nvPr>
        </p:nvSpPr>
        <p:spPr/>
        <p:txBody>
          <a:bodyPr>
            <a:normAutofit fontScale="62500" lnSpcReduction="20000"/>
          </a:bodyPr>
          <a:lstStyle/>
          <a:p>
            <a:r>
              <a:rPr lang="it-IT" sz="2900" dirty="0" smtClean="0"/>
              <a:t>Qualsiasi azienda per uscire da una crisi ha bisogno di due elementi:</a:t>
            </a:r>
            <a:br>
              <a:rPr lang="it-IT" sz="2900" dirty="0" smtClean="0"/>
            </a:br>
            <a:r>
              <a:rPr lang="it-IT" sz="2900" dirty="0" smtClean="0"/>
              <a:t>1) aumentare i ricavi;</a:t>
            </a:r>
            <a:br>
              <a:rPr lang="it-IT" sz="2900" dirty="0" smtClean="0"/>
            </a:br>
            <a:r>
              <a:rPr lang="it-IT" sz="2900" dirty="0" smtClean="0"/>
              <a:t>2) ridurre i costi.</a:t>
            </a:r>
          </a:p>
          <a:p>
            <a:r>
              <a:rPr lang="it-IT" sz="2900" dirty="0" smtClean="0"/>
              <a:t>Per quanto riguarda l'aumento dei ricavi, va detto che in un mercato molto competitivo come quello del trasporto aereo, tale aumento si può ottenere in 3 modi:</a:t>
            </a:r>
            <a:br>
              <a:rPr lang="it-IT" sz="2900" dirty="0" smtClean="0"/>
            </a:br>
            <a:r>
              <a:rPr lang="it-IT" sz="2900" dirty="0" smtClean="0"/>
              <a:t>1) riducendo le tariffe (in modo da incrementare il numero di biglietti venduti);</a:t>
            </a:r>
            <a:br>
              <a:rPr lang="it-IT" sz="2900" dirty="0" smtClean="0"/>
            </a:br>
            <a:r>
              <a:rPr lang="it-IT" sz="2900" dirty="0" smtClean="0"/>
              <a:t>2) aumentando la qualità del servizio, per esempio in termini di puntualità e di benefit per i clienti;</a:t>
            </a:r>
            <a:br>
              <a:rPr lang="it-IT" sz="2900" dirty="0" smtClean="0"/>
            </a:br>
            <a:r>
              <a:rPr lang="it-IT" sz="2900" dirty="0" smtClean="0"/>
              <a:t>3) ampliando l'offerta nelle tratte maggiormente richieste dal mercato.</a:t>
            </a:r>
          </a:p>
          <a:p>
            <a:r>
              <a:rPr lang="it-IT" sz="2900" dirty="0" smtClean="0"/>
              <a:t>Per quanto riguarda invece i costi, si potrebbero eliminare gli sprechi, a cominciare da qualche dirigente di troppo (che, visti i risultati, qualcuno è evidentemente inadeguato), e anche eliminando i trattamenti di favore nei confronti dei dipendenti "fortunati". </a:t>
            </a:r>
          </a:p>
          <a:p>
            <a:pPr>
              <a:buNone/>
            </a:pPr>
            <a:r>
              <a:rPr lang="it-IT" sz="2900" dirty="0" smtClean="0"/>
              <a:t>Per il resto, bisogna conoscere con dettaglio le diverse voci di costo per individuare quelle comprimibili, ma in questa sede non è certo operazione fattibile. </a:t>
            </a:r>
          </a:p>
          <a:p>
            <a:endParaRPr lang="it-IT" dirty="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Privatizzazione</a:t>
            </a:r>
            <a:endParaRPr lang="it-IT" dirty="0"/>
          </a:p>
        </p:txBody>
      </p:sp>
      <p:sp>
        <p:nvSpPr>
          <p:cNvPr id="3" name="Segnaposto contenuto 2"/>
          <p:cNvSpPr>
            <a:spLocks noGrp="1"/>
          </p:cNvSpPr>
          <p:nvPr>
            <p:ph idx="1"/>
          </p:nvPr>
        </p:nvSpPr>
        <p:spPr/>
        <p:txBody>
          <a:bodyPr>
            <a:normAutofit/>
          </a:bodyPr>
          <a:lstStyle/>
          <a:p>
            <a:r>
              <a:rPr lang="it-IT" sz="2000" dirty="0" smtClean="0"/>
              <a:t>La </a:t>
            </a:r>
            <a:r>
              <a:rPr lang="it-IT" sz="2000" b="1" dirty="0" smtClean="0"/>
              <a:t>privatizzazione</a:t>
            </a:r>
            <a:r>
              <a:rPr lang="it-IT" sz="2000" dirty="0" smtClean="0"/>
              <a:t> è quel processo economico che sposta la proprietà di un ente o di un'azienda dal controllo statale a quello privato.  </a:t>
            </a:r>
          </a:p>
          <a:p>
            <a:pPr>
              <a:buNone/>
            </a:pPr>
            <a:endParaRPr lang="it-IT" sz="2000" dirty="0" smtClean="0"/>
          </a:p>
          <a:p>
            <a:endParaRPr lang="it-IT" sz="2000" dirty="0" smtClean="0"/>
          </a:p>
          <a:p>
            <a:endParaRPr lang="it-IT" sz="2000" dirty="0"/>
          </a:p>
        </p:txBody>
      </p:sp>
      <p:pic>
        <p:nvPicPr>
          <p:cNvPr id="4" name="Immagine 3" descr="airfrance-klm-alitalia.jpg"/>
          <p:cNvPicPr>
            <a:picLocks noChangeAspect="1"/>
          </p:cNvPicPr>
          <p:nvPr/>
        </p:nvPicPr>
        <p:blipFill>
          <a:blip r:embed="rId2"/>
          <a:stretch>
            <a:fillRect/>
          </a:stretch>
        </p:blipFill>
        <p:spPr>
          <a:xfrm>
            <a:off x="357158" y="3411290"/>
            <a:ext cx="3929090" cy="2956172"/>
          </a:xfrm>
          <a:prstGeom prst="rect">
            <a:avLst/>
          </a:prstGeom>
        </p:spPr>
      </p:pic>
      <p:pic>
        <p:nvPicPr>
          <p:cNvPr id="5" name="Immagine 4" descr="lufthansa01g.jpg"/>
          <p:cNvPicPr>
            <a:picLocks noChangeAspect="1"/>
          </p:cNvPicPr>
          <p:nvPr/>
        </p:nvPicPr>
        <p:blipFill>
          <a:blip r:embed="rId3"/>
          <a:stretch>
            <a:fillRect/>
          </a:stretch>
        </p:blipFill>
        <p:spPr>
          <a:xfrm>
            <a:off x="5072066" y="3429000"/>
            <a:ext cx="3857632" cy="2957518"/>
          </a:xfrm>
          <a:prstGeom prst="rect">
            <a:avLst/>
          </a:prstGeom>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homepage ALITALIA</a:t>
            </a:r>
            <a:endParaRPr lang="it-IT" dirty="0"/>
          </a:p>
        </p:txBody>
      </p:sp>
      <p:pic>
        <p:nvPicPr>
          <p:cNvPr id="5" name="Segnaposto immagine 4" descr="homapage.bmp"/>
          <p:cNvPicPr>
            <a:picLocks noGrp="1" noChangeAspect="1"/>
          </p:cNvPicPr>
          <p:nvPr>
            <p:ph type="pic" idx="1"/>
          </p:nvPr>
        </p:nvPicPr>
        <p:blipFill>
          <a:blip r:embed="rId2"/>
          <a:srcRect t="8863" b="8863"/>
          <a:stretch>
            <a:fillRect/>
          </a:stretch>
        </p:blipFill>
        <p:spPr>
          <a:xfrm>
            <a:off x="1306759" y="500042"/>
            <a:ext cx="7164966" cy="5360324"/>
          </a:xfrm>
        </p:spPr>
      </p:pic>
      <p:sp>
        <p:nvSpPr>
          <p:cNvPr id="4" name="Segnaposto testo 3"/>
          <p:cNvSpPr>
            <a:spLocks noGrp="1"/>
          </p:cNvSpPr>
          <p:nvPr>
            <p:ph type="body" sz="half" idx="2"/>
          </p:nvPr>
        </p:nvSpPr>
        <p:spPr/>
        <p:txBody>
          <a:bodyPr>
            <a:normAutofit lnSpcReduction="10000"/>
          </a:bodyPr>
          <a:lstStyle/>
          <a:p>
            <a:r>
              <a:rPr lang="it-IT" dirty="0" smtClean="0"/>
              <a:t>L’azienda tramite il loro sito ufficiale  </a:t>
            </a:r>
            <a:r>
              <a:rPr lang="it-IT" dirty="0" smtClean="0">
                <a:hlinkClick r:id="rId3"/>
              </a:rPr>
              <a:t>www.Alitalia.com</a:t>
            </a:r>
            <a:r>
              <a:rPr lang="it-IT" dirty="0" smtClean="0"/>
              <a:t>  consente ai loro clienti di  prenotare o acquistare  biglietti aerei. Questo servizio che viene fornito dall’azienda è  dato grazie  all’utilizzo di internet e alla nascita dell’e-commerce.</a:t>
            </a:r>
            <a:endParaRPr lang="it-IT" dirty="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What is Internet?</a:t>
            </a:r>
            <a:endParaRPr lang="it-IT" dirty="0"/>
          </a:p>
        </p:txBody>
      </p:sp>
      <p:sp>
        <p:nvSpPr>
          <p:cNvPr id="3" name="Segnaposto contenuto 2"/>
          <p:cNvSpPr>
            <a:spLocks noGrp="1"/>
          </p:cNvSpPr>
          <p:nvPr>
            <p:ph idx="1"/>
          </p:nvPr>
        </p:nvSpPr>
        <p:spPr/>
        <p:txBody>
          <a:bodyPr/>
          <a:lstStyle/>
          <a:p>
            <a:r>
              <a:rPr lang="it-IT" dirty="0" smtClean="0"/>
              <a:t>The internet is an eletronic system of communication linking computers all over the world reaching millions of people forming a kind of “network of networks”</a:t>
            </a:r>
            <a:endParaRPr lang="it-IT" dirty="0"/>
          </a:p>
        </p:txBody>
      </p:sp>
      <p:pic>
        <p:nvPicPr>
          <p:cNvPr id="4" name="Immagine 3" descr="internet2.gif"/>
          <p:cNvPicPr>
            <a:picLocks noChangeAspect="1"/>
          </p:cNvPicPr>
          <p:nvPr/>
        </p:nvPicPr>
        <p:blipFill>
          <a:blip r:embed="rId2"/>
          <a:stretch>
            <a:fillRect/>
          </a:stretch>
        </p:blipFill>
        <p:spPr>
          <a:xfrm>
            <a:off x="3143240" y="4257675"/>
            <a:ext cx="2743200" cy="2600325"/>
          </a:xfrm>
          <a:prstGeom prst="rect">
            <a:avLst/>
          </a:prstGeom>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E-commerce</a:t>
            </a:r>
            <a:endParaRPr lang="it-IT" dirty="0"/>
          </a:p>
        </p:txBody>
      </p:sp>
      <p:sp>
        <p:nvSpPr>
          <p:cNvPr id="3" name="Segnaposto contenuto 2"/>
          <p:cNvSpPr>
            <a:spLocks noGrp="1"/>
          </p:cNvSpPr>
          <p:nvPr>
            <p:ph idx="1"/>
          </p:nvPr>
        </p:nvSpPr>
        <p:spPr/>
        <p:txBody>
          <a:bodyPr/>
          <a:lstStyle/>
          <a:p>
            <a:r>
              <a:rPr lang="it-IT" sz="1800" dirty="0" smtClean="0"/>
              <a:t>Il </a:t>
            </a:r>
            <a:r>
              <a:rPr lang="it-IT" sz="1800" b="1" dirty="0" smtClean="0"/>
              <a:t>commercio elettronico</a:t>
            </a:r>
            <a:r>
              <a:rPr lang="it-IT" sz="1800" dirty="0" smtClean="0"/>
              <a:t> o </a:t>
            </a:r>
            <a:r>
              <a:rPr lang="it-IT" sz="1800" b="1" dirty="0" smtClean="0"/>
              <a:t>e-commerce</a:t>
            </a:r>
            <a:r>
              <a:rPr lang="it-IT" sz="1800" dirty="0" smtClean="0"/>
              <a:t> consiste nella compravendita, nel marketing e nella fornitura di prodotti o servizi attraverso computer collegati in rete. Nell'industria delle telecomunicazioni si può intendere anche come l'insieme delle applicazioni dedicate alle transazioni commerciali.</a:t>
            </a:r>
          </a:p>
          <a:p>
            <a:endParaRPr lang="it-IT" dirty="0" smtClean="0"/>
          </a:p>
          <a:p>
            <a:pPr>
              <a:buNone/>
            </a:pPr>
            <a:endParaRPr lang="it-IT" dirty="0"/>
          </a:p>
        </p:txBody>
      </p:sp>
      <p:pic>
        <p:nvPicPr>
          <p:cNvPr id="4" name="Immagine 3" descr="credit-card.jpg"/>
          <p:cNvPicPr>
            <a:picLocks noChangeAspect="1"/>
          </p:cNvPicPr>
          <p:nvPr/>
        </p:nvPicPr>
        <p:blipFill>
          <a:blip r:embed="rId2"/>
          <a:stretch>
            <a:fillRect/>
          </a:stretch>
        </p:blipFill>
        <p:spPr>
          <a:xfrm>
            <a:off x="2643174" y="3429000"/>
            <a:ext cx="3148570" cy="2815192"/>
          </a:xfrm>
          <a:prstGeom prst="rect">
            <a:avLst/>
          </a:prstGeom>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r"/>
            <a:r>
              <a:rPr lang="it-IT" dirty="0" smtClean="0"/>
              <a:t>Fine</a:t>
            </a:r>
            <a:endParaRPr lang="it-IT" dirty="0"/>
          </a:p>
        </p:txBody>
      </p:sp>
      <p:graphicFrame>
        <p:nvGraphicFramePr>
          <p:cNvPr id="6" name="Diagramma 5"/>
          <p:cNvGraphicFramePr/>
          <p:nvPr/>
        </p:nvGraphicFramePr>
        <p:xfrm>
          <a:off x="500034" y="5429264"/>
          <a:ext cx="4357686" cy="9947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Premessa</a:t>
            </a:r>
            <a:endParaRPr lang="it-IT" dirty="0"/>
          </a:p>
        </p:txBody>
      </p:sp>
      <p:sp>
        <p:nvSpPr>
          <p:cNvPr id="3" name="Segnaposto contenuto 2"/>
          <p:cNvSpPr>
            <a:spLocks noGrp="1"/>
          </p:cNvSpPr>
          <p:nvPr>
            <p:ph idx="1"/>
          </p:nvPr>
        </p:nvSpPr>
        <p:spPr/>
        <p:txBody>
          <a:bodyPr>
            <a:normAutofit fontScale="92500" lnSpcReduction="10000"/>
          </a:bodyPr>
          <a:lstStyle/>
          <a:p>
            <a:r>
              <a:rPr lang="it-IT" sz="1700" dirty="0" smtClean="0"/>
              <a:t>Alitalia ha rappresentato parte della storia italiana, ha fatto volare e fa volare milioni di passeggeri in tutto il mondo, essa è ancora la compagnia aerea italiana per tutti coloro che nel loro cuore si sentono tali. Percorrendo diverse materie che hanno caratterizzato i miei studi con umiltà e con le mie competenze cercherò di esporre quello che per me è stato l’ascesa di un mito</a:t>
            </a:r>
            <a:r>
              <a:rPr lang="it-IT" sz="1600" dirty="0" smtClean="0"/>
              <a:t>.</a:t>
            </a:r>
          </a:p>
          <a:p>
            <a:r>
              <a:rPr lang="it-IT" sz="1500" dirty="0" smtClean="0"/>
              <a:t>Gli argomenti trattati saranno:</a:t>
            </a:r>
          </a:p>
          <a:p>
            <a:pPr>
              <a:buFont typeface="Wingdings" pitchFamily="2" charset="2"/>
              <a:buChar char="q"/>
            </a:pPr>
            <a:r>
              <a:rPr lang="it-IT" sz="1500" dirty="0" smtClean="0"/>
              <a:t>Genesi Alitalia</a:t>
            </a:r>
          </a:p>
          <a:p>
            <a:pPr>
              <a:buNone/>
            </a:pPr>
            <a:r>
              <a:rPr lang="it-IT" sz="1500" dirty="0" smtClean="0"/>
              <a:t>Storia: L’aviazione militare nella seconda guerra mondiale</a:t>
            </a:r>
          </a:p>
          <a:p>
            <a:pPr>
              <a:buNone/>
            </a:pPr>
            <a:r>
              <a:rPr lang="it-IT" sz="1500" dirty="0" smtClean="0"/>
              <a:t>Italiano: D’annunzio e il volo su Vienna</a:t>
            </a:r>
          </a:p>
          <a:p>
            <a:pPr>
              <a:buNone/>
            </a:pPr>
            <a:r>
              <a:rPr lang="it-IT" sz="1500" dirty="0" smtClean="0"/>
              <a:t>Diritto: La Costituzione italiana</a:t>
            </a:r>
          </a:p>
          <a:p>
            <a:pPr>
              <a:buFont typeface="Wingdings" pitchFamily="2" charset="2"/>
              <a:buChar char="q"/>
            </a:pPr>
            <a:r>
              <a:rPr lang="it-IT" sz="1500" dirty="0" smtClean="0"/>
              <a:t>Il Gruppo Alitalia</a:t>
            </a:r>
          </a:p>
          <a:p>
            <a:pPr>
              <a:buNone/>
            </a:pPr>
            <a:r>
              <a:rPr lang="it-IT" sz="1500" dirty="0" smtClean="0"/>
              <a:t>La crisi</a:t>
            </a:r>
          </a:p>
          <a:p>
            <a:pPr>
              <a:buNone/>
            </a:pPr>
            <a:r>
              <a:rPr lang="it-IT" sz="1500" dirty="0" smtClean="0"/>
              <a:t>Il bilancio d’esercizio e consolidato</a:t>
            </a:r>
          </a:p>
          <a:p>
            <a:pPr>
              <a:buNone/>
            </a:pPr>
            <a:r>
              <a:rPr lang="it-IT" sz="1500" dirty="0" smtClean="0"/>
              <a:t>Le soluzioni</a:t>
            </a:r>
          </a:p>
          <a:p>
            <a:pPr>
              <a:buNone/>
            </a:pPr>
            <a:r>
              <a:rPr lang="it-IT" sz="1500" dirty="0" smtClean="0"/>
              <a:t>Privatizzazione</a:t>
            </a:r>
          </a:p>
          <a:p>
            <a:pPr>
              <a:buFont typeface="Wingdings" pitchFamily="2" charset="2"/>
              <a:buChar char="q"/>
            </a:pPr>
            <a:r>
              <a:rPr lang="it-IT" sz="1500" dirty="0" smtClean="0"/>
              <a:t>Uno sguardo al futuro attraverso l’homepage Alitalia</a:t>
            </a:r>
          </a:p>
          <a:p>
            <a:pPr>
              <a:buNone/>
            </a:pPr>
            <a:r>
              <a:rPr lang="it-IT" sz="1500" dirty="0" smtClean="0"/>
              <a:t>Inglese: internet</a:t>
            </a:r>
          </a:p>
          <a:p>
            <a:pPr>
              <a:buNone/>
            </a:pPr>
            <a:r>
              <a:rPr lang="it-IT" sz="1500" dirty="0" smtClean="0"/>
              <a:t>Informatica: e-commerce</a:t>
            </a:r>
          </a:p>
          <a:p>
            <a:pPr>
              <a:buNone/>
            </a:pPr>
            <a:endParaRPr lang="it-IT" sz="1800" dirty="0" smtClean="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La genesi Alitalia</a:t>
            </a:r>
            <a:endParaRPr lang="it-IT" dirty="0"/>
          </a:p>
        </p:txBody>
      </p:sp>
      <p:sp>
        <p:nvSpPr>
          <p:cNvPr id="3" name="Segnaposto contenuto 2"/>
          <p:cNvSpPr>
            <a:spLocks noGrp="1"/>
          </p:cNvSpPr>
          <p:nvPr>
            <p:ph idx="1"/>
          </p:nvPr>
        </p:nvSpPr>
        <p:spPr/>
        <p:txBody>
          <a:bodyPr>
            <a:normAutofit/>
          </a:bodyPr>
          <a:lstStyle/>
          <a:p>
            <a:r>
              <a:rPr lang="it-IT" sz="1800" dirty="0" smtClean="0"/>
              <a:t>Alitalia nasce il 16 settembre del 1946. Dal primo volo operato l’anno successivo sulla rotta Torino-Roma-Catania, alle prime hostess assunte negli anni ‘50, fino ai 5.500 voli settimanali del 2006, la storia della compagnia aerea e la marca Alitalia hanno accompagnato i cambiamenti culturali, tecnologici e sociali del nostro Paese</a:t>
            </a:r>
          </a:p>
          <a:p>
            <a:r>
              <a:rPr lang="it-IT" sz="1800" dirty="0" smtClean="0"/>
              <a:t>La A stilizzata dipinta sulla coda degli aerei e il verde e rosso del logo, disegnato nel 1969, sono diventati icone riconoscibili nel mondo e classici del design, ma soprattutto sono un simbolo di sicurezza, cortesia, creatività ed empatia che Alitalia, come interprete dello stile e dell’attitudine italiana, vuole garantire ai propri clienti in ogni viaggio.</a:t>
            </a:r>
          </a:p>
          <a:p>
            <a:endParaRPr lang="it-IT" dirty="0"/>
          </a:p>
        </p:txBody>
      </p:sp>
      <p:pic>
        <p:nvPicPr>
          <p:cNvPr id="4" name="Immagine 3" descr="322alitalia.jpg"/>
          <p:cNvPicPr>
            <a:picLocks noChangeAspect="1"/>
          </p:cNvPicPr>
          <p:nvPr/>
        </p:nvPicPr>
        <p:blipFill>
          <a:blip r:embed="rId2"/>
          <a:stretch>
            <a:fillRect/>
          </a:stretch>
        </p:blipFill>
        <p:spPr>
          <a:xfrm>
            <a:off x="3286116" y="4857760"/>
            <a:ext cx="3067050" cy="1714500"/>
          </a:xfrm>
          <a:prstGeom prst="rect">
            <a:avLst/>
          </a:prstGeom>
        </p:spPr>
      </p:pic>
      <p:pic>
        <p:nvPicPr>
          <p:cNvPr id="5" name="Immagine 4" descr="A.bmp"/>
          <p:cNvPicPr>
            <a:picLocks noChangeAspect="1"/>
          </p:cNvPicPr>
          <p:nvPr/>
        </p:nvPicPr>
        <p:blipFill>
          <a:blip r:embed="rId3"/>
          <a:stretch>
            <a:fillRect/>
          </a:stretch>
        </p:blipFill>
        <p:spPr>
          <a:xfrm>
            <a:off x="7072330" y="214290"/>
            <a:ext cx="1685919" cy="1685919"/>
          </a:xfrm>
          <a:prstGeom prst="rect">
            <a:avLst/>
          </a:prstGeom>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Nel frattempo …</a:t>
            </a:r>
            <a:br>
              <a:rPr lang="it-IT" dirty="0" smtClean="0"/>
            </a:br>
            <a:endParaRPr lang="it-IT" dirty="0"/>
          </a:p>
        </p:txBody>
      </p:sp>
      <p:sp>
        <p:nvSpPr>
          <p:cNvPr id="3" name="Segnaposto testo 2"/>
          <p:cNvSpPr>
            <a:spLocks noGrp="1"/>
          </p:cNvSpPr>
          <p:nvPr>
            <p:ph type="body" idx="1"/>
          </p:nvPr>
        </p:nvSpPr>
        <p:spPr/>
        <p:txBody>
          <a:bodyPr>
            <a:normAutofit fontScale="92500" lnSpcReduction="20000"/>
          </a:bodyPr>
          <a:lstStyle/>
          <a:p>
            <a:r>
              <a:rPr lang="it-IT" dirty="0" smtClean="0"/>
              <a:t>L’aviazione militare nella seconda guerra mondiale</a:t>
            </a:r>
          </a:p>
          <a:p>
            <a:endParaRPr lang="it-IT" dirty="0"/>
          </a:p>
        </p:txBody>
      </p:sp>
      <p:sp>
        <p:nvSpPr>
          <p:cNvPr id="4" name="Segnaposto testo 3"/>
          <p:cNvSpPr>
            <a:spLocks noGrp="1"/>
          </p:cNvSpPr>
          <p:nvPr>
            <p:ph type="body" sz="half" idx="3"/>
          </p:nvPr>
        </p:nvSpPr>
        <p:spPr/>
        <p:txBody>
          <a:bodyPr/>
          <a:lstStyle/>
          <a:p>
            <a:r>
              <a:rPr lang="it-IT" dirty="0" smtClean="0"/>
              <a:t>Gabriele D’annunzio</a:t>
            </a:r>
            <a:endParaRPr lang="it-IT" dirty="0"/>
          </a:p>
        </p:txBody>
      </p:sp>
      <p:sp>
        <p:nvSpPr>
          <p:cNvPr id="5" name="Segnaposto contenuto 4"/>
          <p:cNvSpPr>
            <a:spLocks noGrp="1"/>
          </p:cNvSpPr>
          <p:nvPr>
            <p:ph sz="quarter" idx="2"/>
          </p:nvPr>
        </p:nvSpPr>
        <p:spPr/>
        <p:txBody>
          <a:bodyPr>
            <a:normAutofit/>
          </a:bodyPr>
          <a:lstStyle/>
          <a:p>
            <a:r>
              <a:rPr lang="it-IT" sz="1800" dirty="0" smtClean="0"/>
              <a:t>Con lo sviluppo dell’aviazione,si aprì un nuovo strategico terreno di scontro militare. Il dominio aereo, infatti, poteva permettere di controllare e colpire l’avversario dall’alto, da una posizione cioè relativamente acuta.</a:t>
            </a:r>
          </a:p>
          <a:p>
            <a:r>
              <a:rPr lang="it-IT" sz="1800" dirty="0" smtClean="0"/>
              <a:t>Le grandi protagoniste furono:</a:t>
            </a:r>
          </a:p>
          <a:p>
            <a:r>
              <a:rPr lang="it-IT" sz="1800" dirty="0" smtClean="0"/>
              <a:t>RAF</a:t>
            </a:r>
          </a:p>
          <a:p>
            <a:r>
              <a:rPr lang="it-IT" sz="1800" dirty="0" smtClean="0"/>
              <a:t>La Luftwaffe</a:t>
            </a:r>
          </a:p>
        </p:txBody>
      </p:sp>
      <p:sp>
        <p:nvSpPr>
          <p:cNvPr id="6" name="Segnaposto contenuto 5"/>
          <p:cNvSpPr>
            <a:spLocks noGrp="1"/>
          </p:cNvSpPr>
          <p:nvPr>
            <p:ph sz="quarter" idx="4"/>
          </p:nvPr>
        </p:nvSpPr>
        <p:spPr/>
        <p:txBody>
          <a:bodyPr/>
          <a:lstStyle/>
          <a:p>
            <a:r>
              <a:rPr lang="it-IT" dirty="0" smtClean="0"/>
              <a:t>Biografia</a:t>
            </a:r>
          </a:p>
          <a:p>
            <a:r>
              <a:rPr lang="it-IT" dirty="0" smtClean="0"/>
              <a:t>Estetica e pensiero dannunziano </a:t>
            </a:r>
          </a:p>
          <a:p>
            <a:pPr lvl="0"/>
            <a:r>
              <a:rPr lang="it-IT" dirty="0" smtClean="0"/>
              <a:t>La sera fiesolana</a:t>
            </a:r>
          </a:p>
          <a:p>
            <a:pPr lvl="0"/>
            <a:r>
              <a:rPr lang="it-IT" dirty="0" smtClean="0"/>
              <a:t>Il volo su Vienna</a:t>
            </a:r>
          </a:p>
          <a:p>
            <a:pPr>
              <a:buNone/>
            </a:pPr>
            <a:endParaRPr lang="it-IT" dirty="0"/>
          </a:p>
        </p:txBody>
      </p:sp>
      <p:pic>
        <p:nvPicPr>
          <p:cNvPr id="7" name="Immagine 6" descr="a1918i.jpg"/>
          <p:cNvPicPr>
            <a:picLocks noChangeAspect="1"/>
          </p:cNvPicPr>
          <p:nvPr/>
        </p:nvPicPr>
        <p:blipFill>
          <a:blip r:embed="rId2"/>
          <a:stretch>
            <a:fillRect/>
          </a:stretch>
        </p:blipFill>
        <p:spPr>
          <a:xfrm>
            <a:off x="6000760" y="4357694"/>
            <a:ext cx="2857500" cy="2238375"/>
          </a:xfrm>
          <a:prstGeom prst="rect">
            <a:avLst/>
          </a:prstGeom>
        </p:spPr>
      </p:pic>
      <p:pic>
        <p:nvPicPr>
          <p:cNvPr id="8" name="Immagine 7" descr="200px-RAF_roundel_svg.png"/>
          <p:cNvPicPr>
            <a:picLocks noChangeAspect="1"/>
          </p:cNvPicPr>
          <p:nvPr/>
        </p:nvPicPr>
        <p:blipFill>
          <a:blip r:embed="rId3" cstate="print"/>
          <a:stretch>
            <a:fillRect/>
          </a:stretch>
        </p:blipFill>
        <p:spPr>
          <a:xfrm>
            <a:off x="4357686" y="1714488"/>
            <a:ext cx="404802" cy="404802"/>
          </a:xfrm>
          <a:prstGeom prst="rect">
            <a:avLst/>
          </a:prstGeom>
        </p:spPr>
      </p:pic>
      <p:pic>
        <p:nvPicPr>
          <p:cNvPr id="10" name="Immagine 9" descr="300px-Schirmm%C3%BCtze_luftwaffe.png"/>
          <p:cNvPicPr>
            <a:picLocks noChangeAspect="1"/>
          </p:cNvPicPr>
          <p:nvPr/>
        </p:nvPicPr>
        <p:blipFill>
          <a:blip r:embed="rId4" cstate="print"/>
          <a:stretch>
            <a:fillRect/>
          </a:stretch>
        </p:blipFill>
        <p:spPr>
          <a:xfrm>
            <a:off x="4143372" y="2071678"/>
            <a:ext cx="838503" cy="536642"/>
          </a:xfrm>
          <a:prstGeom prst="rect">
            <a:avLst/>
          </a:prstGeom>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Dalla nascita Alitalia alla Costituzione</a:t>
            </a:r>
            <a:endParaRPr lang="it-IT" dirty="0"/>
          </a:p>
        </p:txBody>
      </p:sp>
      <p:sp>
        <p:nvSpPr>
          <p:cNvPr id="3" name="Segnaposto contenuto 2"/>
          <p:cNvSpPr>
            <a:spLocks noGrp="1"/>
          </p:cNvSpPr>
          <p:nvPr>
            <p:ph idx="1"/>
          </p:nvPr>
        </p:nvSpPr>
        <p:spPr/>
        <p:txBody>
          <a:bodyPr>
            <a:normAutofit/>
          </a:bodyPr>
          <a:lstStyle/>
          <a:p>
            <a:r>
              <a:rPr lang="it-IT" sz="1600" dirty="0" smtClean="0"/>
              <a:t>Approvata dall'Assemblea Costituente il 22 Dicembre 1947 e promulgata dal Capo provvisorio dello Stato Enrico De  Nicola il 27 Dicembre 1947 entrò in vigore  l’1 Gennaio del 1948 ed essa è la legge fondamentale e fondativa dello Stato Italiano.</a:t>
            </a:r>
          </a:p>
          <a:p>
            <a:r>
              <a:rPr lang="it-IT" sz="1600" dirty="0" smtClean="0"/>
              <a:t>La costituzione è composta da 139 articoli </a:t>
            </a:r>
          </a:p>
          <a:p>
            <a:r>
              <a:rPr lang="it-IT" sz="1600" i="1" dirty="0" smtClean="0"/>
              <a:t>principi fondamentali (art. 1-12); </a:t>
            </a:r>
          </a:p>
          <a:p>
            <a:r>
              <a:rPr lang="it-IT" sz="1600" i="1" dirty="0" smtClean="0"/>
              <a:t>parte prima, diritti e doveri dei cittadini (art. 13-54); </a:t>
            </a:r>
          </a:p>
          <a:p>
            <a:r>
              <a:rPr lang="it-IT" sz="1600" i="1" dirty="0" smtClean="0"/>
              <a:t>parte seconda, concernente l'ordinamento della Repubblica (art 55-139); </a:t>
            </a:r>
          </a:p>
          <a:p>
            <a:r>
              <a:rPr lang="it-IT" sz="1600" i="1" dirty="0" smtClean="0"/>
              <a:t>Ed è </a:t>
            </a:r>
            <a:r>
              <a:rPr lang="it-IT" sz="1600" dirty="0" smtClean="0"/>
              <a:t>una costituzione scritta, rigida e lunga.</a:t>
            </a:r>
          </a:p>
          <a:p>
            <a:endParaRPr lang="it-IT" sz="1800" i="1" dirty="0" smtClean="0"/>
          </a:p>
          <a:p>
            <a:endParaRPr lang="it-IT" sz="1800" b="1" dirty="0" smtClean="0"/>
          </a:p>
        </p:txBody>
      </p:sp>
      <p:pic>
        <p:nvPicPr>
          <p:cNvPr id="5" name="Immagine 4" descr="Enrico De Nicola firma la Costituzione">
            <a:hlinkClick r:id="rId2" tooltip="&quot;Enrico De Nicola firma la Costituzione&quot;"/>
          </p:cNvPr>
          <p:cNvPicPr/>
          <p:nvPr/>
        </p:nvPicPr>
        <p:blipFill>
          <a:blip r:embed="rId3"/>
          <a:srcRect/>
          <a:stretch>
            <a:fillRect/>
          </a:stretch>
        </p:blipFill>
        <p:spPr bwMode="auto">
          <a:xfrm>
            <a:off x="3214678" y="4714884"/>
            <a:ext cx="3071834" cy="1928826"/>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Il Gruppo Alitalia comprende:</a:t>
            </a:r>
            <a:endParaRPr lang="it-IT" dirty="0"/>
          </a:p>
        </p:txBody>
      </p:sp>
      <p:sp>
        <p:nvSpPr>
          <p:cNvPr id="3" name="Segnaposto contenuto 2"/>
          <p:cNvSpPr>
            <a:spLocks noGrp="1"/>
          </p:cNvSpPr>
          <p:nvPr>
            <p:ph idx="1"/>
          </p:nvPr>
        </p:nvSpPr>
        <p:spPr>
          <a:ln>
            <a:noFill/>
          </a:ln>
        </p:spPr>
        <p:txBody>
          <a:bodyPr/>
          <a:lstStyle/>
          <a:p>
            <a:r>
              <a:rPr lang="it-IT" sz="1800" i="1" dirty="0" smtClean="0"/>
              <a:t>Alitalia </a:t>
            </a:r>
          </a:p>
          <a:p>
            <a:r>
              <a:rPr lang="it-IT" sz="1800" i="1" dirty="0" smtClean="0"/>
              <a:t>Alitalia Cargo</a:t>
            </a:r>
          </a:p>
          <a:p>
            <a:r>
              <a:rPr lang="it-IT" sz="1800" i="1" dirty="0" smtClean="0"/>
              <a:t>Alitalia Express</a:t>
            </a:r>
          </a:p>
          <a:p>
            <a:r>
              <a:rPr lang="it-IT" sz="1800" i="1" dirty="0" smtClean="0"/>
              <a:t>Alitalia Servizi (che comprende Alitalia Maintenance Systems S.p.A., Alitalia Airport S.p.A., Atitech S.p.A., Ales S.p.A.) </a:t>
            </a:r>
          </a:p>
          <a:p>
            <a:r>
              <a:rPr lang="it-IT" sz="1800" i="1" dirty="0" smtClean="0"/>
              <a:t>Gruppo Volare (che comprende Volare Airlines e Air Europe) </a:t>
            </a:r>
          </a:p>
          <a:p>
            <a:endParaRPr lang="it-IT" dirty="0"/>
          </a:p>
        </p:txBody>
      </p:sp>
      <p:pic>
        <p:nvPicPr>
          <p:cNvPr id="4" name="Immagine 3" descr="untitled.bmp"/>
          <p:cNvPicPr>
            <a:picLocks noChangeAspect="1"/>
          </p:cNvPicPr>
          <p:nvPr/>
        </p:nvPicPr>
        <p:blipFill>
          <a:blip r:embed="rId2" cstate="print"/>
          <a:stretch>
            <a:fillRect/>
          </a:stretch>
        </p:blipFill>
        <p:spPr>
          <a:xfrm>
            <a:off x="3000364" y="4000504"/>
            <a:ext cx="3714744" cy="2549334"/>
          </a:xfrm>
          <a:prstGeom prst="rect">
            <a:avLst/>
          </a:prstGeom>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RO e gli investimenti industriali.</a:t>
            </a:r>
            <a:endParaRPr lang="it-IT" dirty="0"/>
          </a:p>
        </p:txBody>
      </p:sp>
      <p:sp>
        <p:nvSpPr>
          <p:cNvPr id="3" name="Segnaposto contenuto 2"/>
          <p:cNvSpPr>
            <a:spLocks noGrp="1"/>
          </p:cNvSpPr>
          <p:nvPr>
            <p:ph idx="1"/>
          </p:nvPr>
        </p:nvSpPr>
        <p:spPr/>
        <p:txBody>
          <a:bodyPr/>
          <a:lstStyle/>
          <a:p>
            <a:endParaRPr lang="it-IT" dirty="0" smtClean="0"/>
          </a:p>
          <a:p>
            <a:r>
              <a:rPr lang="it-IT" sz="1600" dirty="0" smtClean="0"/>
              <a:t>Quando un'azienda decide di programmare la sua produzione, si trova sempre nelle condizioni di dover scegliere fra diverse possibilità, infatti la RO non si occupa di risolvere un problema tenendo conto di un solo aspetto, ma tende ad allargare la sua visione considerando tutte le eventuali influenze che possono agire sul problema.</a:t>
            </a:r>
          </a:p>
          <a:p>
            <a:r>
              <a:rPr lang="it-IT" sz="1600" dirty="0" smtClean="0"/>
              <a:t>Un particolare tipo di problema che può presentarsi riguarda l’utilizzo ottimo dei capitali che possono essere investiti in vario modo.</a:t>
            </a:r>
          </a:p>
          <a:p>
            <a:r>
              <a:rPr lang="it-IT" sz="1600" dirty="0" smtClean="0"/>
              <a:t>Gli investimenti industriali che riguardano gli investimenti finanziari sono in genere dei problemi in cui la funzione obiettivo è il profitto che deve essere reso massimo, si tratterà allora, di fronte alla scelta tra vari tipi di investimento, di scegliere quello che procurerà il guadagno maggiore.</a:t>
            </a:r>
          </a:p>
          <a:p>
            <a:endParaRPr lang="it-IT" dirty="0"/>
          </a:p>
        </p:txBody>
      </p:sp>
      <p:pic>
        <p:nvPicPr>
          <p:cNvPr id="4" name="Immagine 3" descr="monet.jpg"/>
          <p:cNvPicPr>
            <a:picLocks noChangeAspect="1"/>
          </p:cNvPicPr>
          <p:nvPr/>
        </p:nvPicPr>
        <p:blipFill>
          <a:blip r:embed="rId2" cstate="print"/>
          <a:stretch>
            <a:fillRect/>
          </a:stretch>
        </p:blipFill>
        <p:spPr>
          <a:xfrm>
            <a:off x="7286644" y="571480"/>
            <a:ext cx="1400164" cy="1400164"/>
          </a:xfrm>
          <a:prstGeom prst="rect">
            <a:avLst/>
          </a:prstGeom>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r"/>
            <a:r>
              <a:rPr lang="it-IT" dirty="0" smtClean="0"/>
              <a:t>La crisi</a:t>
            </a:r>
            <a:endParaRPr lang="it-IT" dirty="0"/>
          </a:p>
        </p:txBody>
      </p:sp>
      <p:sp>
        <p:nvSpPr>
          <p:cNvPr id="3" name="Segnaposto contenuto 2"/>
          <p:cNvSpPr>
            <a:spLocks noGrp="1"/>
          </p:cNvSpPr>
          <p:nvPr>
            <p:ph idx="1"/>
          </p:nvPr>
        </p:nvSpPr>
        <p:spPr/>
        <p:txBody>
          <a:bodyPr>
            <a:normAutofit/>
          </a:bodyPr>
          <a:lstStyle/>
          <a:p>
            <a:r>
              <a:rPr lang="it-IT" sz="1600" dirty="0" smtClean="0"/>
              <a:t>Il management è sempre di nomina politica: quindi non sempre risponde per il suo operato esclusivamente sulla base del risultato della gestione </a:t>
            </a:r>
          </a:p>
          <a:p>
            <a:r>
              <a:rPr lang="it-IT" sz="1600" dirty="0" smtClean="0"/>
              <a:t>Una gestione del personale non ottimale: in Alitalia vi sono troppi dirigenti (165) e troppe sperequazioni tra il personale</a:t>
            </a:r>
          </a:p>
          <a:p>
            <a:r>
              <a:rPr lang="it-IT" sz="1600" dirty="0" smtClean="0"/>
              <a:t> La liberalizzazione del trasporto aereo degli anni '90 ha comportato maggiori problemi per le aziende non ancora pienamente privatizzate come l'Alitalia</a:t>
            </a:r>
          </a:p>
          <a:p>
            <a:r>
              <a:rPr lang="it-IT" sz="1600" dirty="0" smtClean="0"/>
              <a:t>gli aerei sono di diversi costruttori: questa circostanza comporta maggiori costi in termini di formazione dei piloti, di manutenzione, e più in generale di gestione della flotta</a:t>
            </a:r>
          </a:p>
          <a:p>
            <a:r>
              <a:rPr lang="it-IT" sz="1600" dirty="0" smtClean="0"/>
              <a:t>pochi collegamenti internazionali dove si guadagna di più, per effetto di pochi aerei a lungo raggio</a:t>
            </a:r>
            <a:endParaRPr lang="it-IT" sz="1600" dirty="0"/>
          </a:p>
        </p:txBody>
      </p:sp>
      <p:pic>
        <p:nvPicPr>
          <p:cNvPr id="4" name="Immagine 3" descr="ansa_6231990_42270.jpg"/>
          <p:cNvPicPr>
            <a:picLocks noChangeAspect="1"/>
          </p:cNvPicPr>
          <p:nvPr/>
        </p:nvPicPr>
        <p:blipFill>
          <a:blip r:embed="rId2"/>
          <a:stretch>
            <a:fillRect/>
          </a:stretch>
        </p:blipFill>
        <p:spPr>
          <a:xfrm>
            <a:off x="7453314" y="4668562"/>
            <a:ext cx="1690686" cy="2189438"/>
          </a:xfrm>
          <a:prstGeom prst="rect">
            <a:avLst/>
          </a:prstGeom>
        </p:spPr>
      </p:pic>
      <p:pic>
        <p:nvPicPr>
          <p:cNvPr id="6" name="Immagine 5" descr="privatizzazione_alitalia.jpg"/>
          <p:cNvPicPr>
            <a:picLocks noChangeAspect="1"/>
          </p:cNvPicPr>
          <p:nvPr/>
        </p:nvPicPr>
        <p:blipFill>
          <a:blip r:embed="rId3"/>
          <a:stretch>
            <a:fillRect/>
          </a:stretch>
        </p:blipFill>
        <p:spPr>
          <a:xfrm>
            <a:off x="500034" y="214290"/>
            <a:ext cx="2067942" cy="1571636"/>
          </a:xfrm>
          <a:prstGeom prst="rect">
            <a:avLst/>
          </a:prstGeom>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Il bilancio</a:t>
            </a:r>
            <a:endParaRPr lang="it-IT" dirty="0"/>
          </a:p>
        </p:txBody>
      </p:sp>
      <p:sp>
        <p:nvSpPr>
          <p:cNvPr id="3" name="Segnaposto contenuto 2"/>
          <p:cNvSpPr>
            <a:spLocks noGrp="1"/>
          </p:cNvSpPr>
          <p:nvPr>
            <p:ph sz="half" idx="1"/>
          </p:nvPr>
        </p:nvSpPr>
        <p:spPr/>
        <p:txBody>
          <a:bodyPr>
            <a:normAutofit/>
          </a:bodyPr>
          <a:lstStyle/>
          <a:p>
            <a:pPr>
              <a:buNone/>
            </a:pPr>
            <a:r>
              <a:rPr lang="it-IT" sz="2000" dirty="0" smtClean="0"/>
              <a:t>Il bilancio d’esercizio</a:t>
            </a:r>
          </a:p>
          <a:p>
            <a:r>
              <a:rPr lang="it-IT" sz="1600" dirty="0" smtClean="0"/>
              <a:t>Il bilancio d'esercizio è un documento di derivazione contabile che ha lo scopo di rappresentare la situazione patrimoniale e finanziaria dell'impresa ed il risultato economico conseguito. Esso si compone di tre documenti:</a:t>
            </a:r>
          </a:p>
          <a:p>
            <a:pPr lvl="0"/>
            <a:r>
              <a:rPr lang="it-IT" sz="1600" dirty="0" smtClean="0"/>
              <a:t>lo Stato patrimoniale </a:t>
            </a:r>
          </a:p>
          <a:p>
            <a:pPr lvl="0"/>
            <a:r>
              <a:rPr lang="it-IT" sz="1600" dirty="0" smtClean="0"/>
              <a:t>il Conto economico </a:t>
            </a:r>
          </a:p>
          <a:p>
            <a:pPr lvl="0"/>
            <a:r>
              <a:rPr lang="it-IT" sz="1600" dirty="0" smtClean="0"/>
              <a:t>la Nota integrativa </a:t>
            </a:r>
          </a:p>
          <a:p>
            <a:pPr>
              <a:buNone/>
            </a:pPr>
            <a:endParaRPr lang="it-IT" sz="2000" dirty="0" smtClean="0"/>
          </a:p>
        </p:txBody>
      </p:sp>
      <p:sp>
        <p:nvSpPr>
          <p:cNvPr id="4" name="Segnaposto contenuto 3"/>
          <p:cNvSpPr>
            <a:spLocks noGrp="1"/>
          </p:cNvSpPr>
          <p:nvPr>
            <p:ph sz="half" idx="2"/>
          </p:nvPr>
        </p:nvSpPr>
        <p:spPr>
          <a:prstGeom prst="rect">
            <a:avLst/>
          </a:prstGeom>
        </p:spPr>
        <p:txBody>
          <a:bodyPr numCol="1">
            <a:normAutofit/>
          </a:bodyPr>
          <a:lstStyle/>
          <a:p>
            <a:pPr>
              <a:buNone/>
            </a:pPr>
            <a:r>
              <a:rPr lang="it-IT" sz="2000" dirty="0" smtClean="0"/>
              <a:t>Il bilancio consolidato  </a:t>
            </a:r>
          </a:p>
          <a:p>
            <a:r>
              <a:rPr lang="it-IT" sz="1600" dirty="0" smtClean="0"/>
              <a:t>Il </a:t>
            </a:r>
            <a:r>
              <a:rPr lang="it-IT" sz="1600" b="1" dirty="0" smtClean="0"/>
              <a:t>bilancio consolidato</a:t>
            </a:r>
            <a:r>
              <a:rPr lang="it-IT" sz="1600" dirty="0" smtClean="0"/>
              <a:t> è un documento consuntivo che si compone di conto economico, stato patrimoniale e nota integrativa elaborato dalla società posta al vertice di un gruppo societario (capogruppo ).</a:t>
            </a:r>
          </a:p>
          <a:p>
            <a:r>
              <a:rPr lang="it-IT" sz="1600" dirty="0" smtClean="0"/>
              <a:t>Tale documento assolve attualmente solo la funzione di rendere facilmente disponibile una visione unitaria del gruppo.</a:t>
            </a:r>
          </a:p>
        </p:txBody>
      </p:sp>
      <p:pic>
        <p:nvPicPr>
          <p:cNvPr id="6" name="Immagine 5" descr="handshake.jpg"/>
          <p:cNvPicPr>
            <a:picLocks noChangeAspect="1"/>
          </p:cNvPicPr>
          <p:nvPr/>
        </p:nvPicPr>
        <p:blipFill>
          <a:blip r:embed="rId2"/>
          <a:stretch>
            <a:fillRect/>
          </a:stretch>
        </p:blipFill>
        <p:spPr>
          <a:xfrm>
            <a:off x="2714612" y="4643446"/>
            <a:ext cx="3041996" cy="1928802"/>
          </a:xfrm>
          <a:prstGeom prst="rect">
            <a:avLst/>
          </a:prstGeom>
        </p:spPr>
      </p:pic>
    </p:spTree>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Personalizzato 2">
      <a:dk1>
        <a:sysClr val="windowText" lastClr="000000"/>
      </a:dk1>
      <a:lt1>
        <a:sysClr val="window" lastClr="FFFFFF"/>
      </a:lt1>
      <a:dk2>
        <a:srgbClr val="323232"/>
      </a:dk2>
      <a:lt2>
        <a:srgbClr val="E3DED1"/>
      </a:lt2>
      <a:accent1>
        <a:srgbClr val="3A6331"/>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381</TotalTime>
  <Words>976</Words>
  <Application>Microsoft Office PowerPoint</Application>
  <PresentationFormat>Presentazione su schermo (4:3)</PresentationFormat>
  <Paragraphs>84</Paragraphs>
  <Slides>16</Slides>
  <Notes>0</Notes>
  <HiddenSlides>0</HiddenSlides>
  <MMClips>0</MMClips>
  <ScaleCrop>false</ScaleCrop>
  <HeadingPairs>
    <vt:vector size="4" baseType="variant">
      <vt:variant>
        <vt:lpstr>Tema</vt:lpstr>
      </vt:variant>
      <vt:variant>
        <vt:i4>1</vt:i4>
      </vt:variant>
      <vt:variant>
        <vt:lpstr>Titoli diapositive</vt:lpstr>
      </vt:variant>
      <vt:variant>
        <vt:i4>16</vt:i4>
      </vt:variant>
    </vt:vector>
  </HeadingPairs>
  <TitlesOfParts>
    <vt:vector size="17" baseType="lpstr">
      <vt:lpstr>Verve</vt:lpstr>
      <vt:lpstr>Alitalia</vt:lpstr>
      <vt:lpstr>Premessa</vt:lpstr>
      <vt:lpstr>La genesi Alitalia</vt:lpstr>
      <vt:lpstr>Nel frattempo … </vt:lpstr>
      <vt:lpstr>Dalla nascita Alitalia alla Costituzione</vt:lpstr>
      <vt:lpstr>Il Gruppo Alitalia comprende:</vt:lpstr>
      <vt:lpstr>RO e gli investimenti industriali.</vt:lpstr>
      <vt:lpstr>La crisi</vt:lpstr>
      <vt:lpstr>Il bilancio</vt:lpstr>
      <vt:lpstr>Diapositiva 10</vt:lpstr>
      <vt:lpstr>Le possibili soluzioni</vt:lpstr>
      <vt:lpstr>Privatizzazione</vt:lpstr>
      <vt:lpstr>homepage ALITALIA</vt:lpstr>
      <vt:lpstr>What is Internet?</vt:lpstr>
      <vt:lpstr>E-commerce</vt:lpstr>
      <vt:lpstr>Fine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Alitalia</dc:title>
  <dc:creator>Eugenio</dc:creator>
  <cp:lastModifiedBy>Eugenio</cp:lastModifiedBy>
  <cp:revision>47</cp:revision>
  <dcterms:created xsi:type="dcterms:W3CDTF">2008-04-20T15:37:49Z</dcterms:created>
  <dcterms:modified xsi:type="dcterms:W3CDTF">2008-07-01T18:02:17Z</dcterms:modified>
</cp:coreProperties>
</file>